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320" r:id="rId3"/>
    <p:sldId id="269" r:id="rId4"/>
    <p:sldId id="323" r:id="rId5"/>
    <p:sldId id="263" r:id="rId6"/>
    <p:sldId id="260" r:id="rId7"/>
    <p:sldId id="338" r:id="rId8"/>
    <p:sldId id="321" r:id="rId9"/>
    <p:sldId id="332" r:id="rId10"/>
    <p:sldId id="339" r:id="rId11"/>
    <p:sldId id="346" r:id="rId12"/>
    <p:sldId id="340" r:id="rId13"/>
    <p:sldId id="342" r:id="rId14"/>
    <p:sldId id="341" r:id="rId15"/>
    <p:sldId id="343" r:id="rId16"/>
    <p:sldId id="345" r:id="rId17"/>
    <p:sldId id="350" r:id="rId18"/>
    <p:sldId id="349" r:id="rId19"/>
    <p:sldId id="337" r:id="rId20"/>
    <p:sldId id="347" r:id="rId21"/>
    <p:sldId id="328" r:id="rId22"/>
    <p:sldId id="329" r:id="rId23"/>
    <p:sldId id="25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6FF0"/>
    <a:srgbClr val="000000"/>
    <a:srgbClr val="4B66EF"/>
    <a:srgbClr val="A3B1F7"/>
    <a:srgbClr val="FFFFFF"/>
    <a:srgbClr val="DAD2F1"/>
    <a:srgbClr val="3E00FF"/>
    <a:srgbClr val="4D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62A5-74D7-99CC-EA84-BC3ADCD11305}" v="148" dt="2022-03-12T21:02:49.659"/>
    <p1510:client id="{DE76A92C-D1C5-2F84-8F04-C6CCF7FA8F7A}" v="36" dt="2022-03-12T15:57:30.286"/>
    <p1510:client id="{FD95A5B2-30F8-486A-A4FB-652E892849BE}" v="2437" dt="2022-03-12T22:05:56.137"/>
  </p1510:revLst>
</p1510:revInfo>
</file>

<file path=ppt/tableStyles.xml><?xml version="1.0" encoding="utf-8"?>
<a:tblStyleLst xmlns:a="http://schemas.openxmlformats.org/drawingml/2006/main" def="{EE453B87-6715-4DF0-87E7-65176006BEF2}">
  <a:tblStyle styleId="{EE453B87-6715-4DF0-87E7-65176006B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23" autoAdjust="0"/>
  </p:normalViewPr>
  <p:slideViewPr>
    <p:cSldViewPr snapToGrid="0">
      <p:cViewPr varScale="1">
        <p:scale>
          <a:sx n="86" d="100"/>
          <a:sy n="86" d="100"/>
        </p:scale>
        <p:origin x="91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rgbClr val="566F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Planilha1!$B$2:$B$4</c:f>
              <c:numCache>
                <c:formatCode>#,##0</c:formatCode>
                <c:ptCount val="3"/>
                <c:pt idx="0">
                  <c:v>599906</c:v>
                </c:pt>
                <c:pt idx="1">
                  <c:v>702857</c:v>
                </c:pt>
                <c:pt idx="2">
                  <c:v>1163845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 MEI</c:v>
                </c:pt>
              </c:strCache>
            </c:strRef>
          </c:tx>
          <c:spPr>
            <a:solidFill>
              <a:srgbClr val="4D53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4D5356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Planilha1!$C$2:$C$4</c:f>
              <c:numCache>
                <c:formatCode>#,##0</c:formatCode>
                <c:ptCount val="3"/>
                <c:pt idx="0">
                  <c:v>231383</c:v>
                </c:pt>
                <c:pt idx="1">
                  <c:v>224371</c:v>
                </c:pt>
                <c:pt idx="2">
                  <c:v>239656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6B-4FC1-8B9E-C55CEB6CF1C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B1F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highlight>
                      <a:srgbClr val="DAD2F1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Planilha1!$D$2:$D$4</c:f>
              <c:numCache>
                <c:formatCode>#,##0</c:formatCode>
                <c:ptCount val="3"/>
                <c:pt idx="0">
                  <c:v>831289</c:v>
                </c:pt>
                <c:pt idx="1">
                  <c:v>927228</c:v>
                </c:pt>
                <c:pt idx="2">
                  <c:v>1403501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6B-4FC1-8B9E-C55CEB6CF1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8951775"/>
        <c:axId val="1038950527"/>
      </c:barChart>
      <c:catAx>
        <c:axId val="103895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LUCROS NO SETOR DE ERP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highlight>
                      <a:srgbClr val="3E00FF"/>
                    </a:highlight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Planilha1!$B$2:$B$10</c:f>
              <c:numCache>
                <c:formatCode>#,##0</c:formatCode>
                <c:ptCount val="9"/>
                <c:pt idx="0">
                  <c:v>46</c:v>
                </c:pt>
                <c:pt idx="1">
                  <c:v>46</c:v>
                </c:pt>
                <c:pt idx="2">
                  <c:v>50</c:v>
                </c:pt>
                <c:pt idx="3">
                  <c:v>58</c:v>
                </c:pt>
                <c:pt idx="4">
                  <c:v>61</c:v>
                </c:pt>
                <c:pt idx="5">
                  <c:v>64</c:v>
                </c:pt>
                <c:pt idx="6">
                  <c:v>70</c:v>
                </c:pt>
                <c:pt idx="7">
                  <c:v>82</c:v>
                </c:pt>
                <c:pt idx="8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B-4FC1-8B9E-C55CEB6CF1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38951775"/>
        <c:axId val="1038950527"/>
      </c:lineChart>
      <c:catAx>
        <c:axId val="1038951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0527"/>
        <c:crosses val="autoZero"/>
        <c:auto val="1"/>
        <c:lblAlgn val="ctr"/>
        <c:lblOffset val="100"/>
        <c:noMultiLvlLbl val="0"/>
      </c:catAx>
      <c:valAx>
        <c:axId val="10389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VALOR</a:t>
                </a:r>
                <a:r>
                  <a:rPr lang="pt-BR" baseline="0" dirty="0"/>
                  <a:t>ES EM BILHÕES</a:t>
                </a:r>
                <a:endParaRPr lang="pt-B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3895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916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43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3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 </a:t>
            </a:r>
          </a:p>
        </p:txBody>
      </p:sp>
    </p:spTree>
    <p:extLst>
      <p:ext uri="{BB962C8B-B14F-4D97-AF65-F5344CB8AC3E}">
        <p14:creationId xmlns:p14="http://schemas.microsoft.com/office/powerpoint/2010/main" val="108444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Vic</a:t>
            </a:r>
          </a:p>
        </p:txBody>
      </p:sp>
    </p:spTree>
    <p:extLst>
      <p:ext uri="{BB962C8B-B14F-4D97-AF65-F5344CB8AC3E}">
        <p14:creationId xmlns:p14="http://schemas.microsoft.com/office/powerpoint/2010/main" val="10627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116399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98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403035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581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25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Arruda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258641e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258641e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326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Figma</a:t>
            </a:r>
            <a:r>
              <a:rPr lang="pt-BR" dirty="0"/>
              <a:t> – Julia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AWS - 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78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258641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258641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28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b258641e0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b258641e0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Arruda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58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b258641e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b258641e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latin typeface="Calibri"/>
                <a:cs typeface="Calibri"/>
              </a:rPr>
              <a:t>gabe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67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258641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258641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Leo </a:t>
            </a:r>
            <a:r>
              <a:rPr lang="en-US" dirty="0" err="1">
                <a:latin typeface="Calibri"/>
                <a:cs typeface="Calibri"/>
              </a:rPr>
              <a:t>vicc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258641e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b258641e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Leo </a:t>
            </a:r>
            <a:r>
              <a:rPr lang="en-US" dirty="0" err="1"/>
              <a:t>vicc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b258641e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b258641e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 </a:t>
            </a:r>
            <a:r>
              <a:rPr lang="pt-BR" dirty="0" err="1"/>
              <a:t>vicc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6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7200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3"/>
          </p:nvPr>
        </p:nvSpPr>
        <p:spPr>
          <a:xfrm>
            <a:off x="3403800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7"/>
          </p:nvPr>
        </p:nvSpPr>
        <p:spPr>
          <a:xfrm>
            <a:off x="34038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6067975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4"/>
          </p:nvPr>
        </p:nvSpPr>
        <p:spPr>
          <a:xfrm>
            <a:off x="6067975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067975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>
            <a:off x="1185826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1185850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3"/>
          </p:nvPr>
        </p:nvSpPr>
        <p:spPr>
          <a:xfrm>
            <a:off x="5377555" y="1998975"/>
            <a:ext cx="2580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4"/>
          </p:nvPr>
        </p:nvSpPr>
        <p:spPr>
          <a:xfrm>
            <a:off x="5377575" y="2420646"/>
            <a:ext cx="2580600" cy="17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0" y="0"/>
            <a:ext cx="533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717475" y="512725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717475" y="2090900"/>
            <a:ext cx="35193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720000" y="3594600"/>
            <a:ext cx="4613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CRÉDITS: Ce modèle de présentation a été créé par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comprenant des icônes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des infographies et des images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et des illustrations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 idx="2"/>
          </p:nvPr>
        </p:nvSpPr>
        <p:spPr>
          <a:xfrm>
            <a:off x="720000" y="1815348"/>
            <a:ext cx="351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-5400000">
            <a:off x="-2033250" y="2033550"/>
            <a:ext cx="51432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 rot="-5400000">
            <a:off x="6300900" y="2300006"/>
            <a:ext cx="51432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2687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041900" y="3205775"/>
            <a:ext cx="2687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199100" y="3381675"/>
            <a:ext cx="25929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716550" y="1419700"/>
            <a:ext cx="1759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295625" y="1337500"/>
            <a:ext cx="4131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4775750" y="3146250"/>
            <a:ext cx="3651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89030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89030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91745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330050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1745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189010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9010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49172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9901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9172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2890975"/>
            <a:ext cx="9144000" cy="22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290025" y="1882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796100" y="597675"/>
            <a:ext cx="5551800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"/>
          </p:nvPr>
        </p:nvSpPr>
        <p:spPr>
          <a:xfrm>
            <a:off x="3361362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867175" y="4600550"/>
            <a:ext cx="4276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4600550"/>
            <a:ext cx="720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70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E36062C-E4C3-4769-BF2E-B9EA87EEC73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p35"/>
          <p:cNvSpPr txBox="1">
            <a:spLocks noGrp="1"/>
          </p:cNvSpPr>
          <p:nvPr>
            <p:ph type="ctrTitle"/>
          </p:nvPr>
        </p:nvSpPr>
        <p:spPr>
          <a:xfrm>
            <a:off x="4888025" y="1585175"/>
            <a:ext cx="3538500" cy="14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ESTOQUE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CERTO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1"/>
          </p:nvPr>
        </p:nvSpPr>
        <p:spPr>
          <a:xfrm>
            <a:off x="4888025" y="3410400"/>
            <a:ext cx="353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Gerenciando o seu négocio.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013125" y="3165288"/>
            <a:ext cx="2791800" cy="1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0" y="402425"/>
            <a:ext cx="85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D0CBE-923B-D245-9F8D-04F4BB51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3" y="1109382"/>
            <a:ext cx="3504849" cy="3504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ATUAL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  <a:effectLst>
            <a:glow rad="101600">
              <a:srgbClr val="566F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39399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F0CDC35-E953-ABCF-A525-C86D6FD50548}"/>
              </a:ext>
            </a:extLst>
          </p:cNvPr>
          <p:cNvSpPr/>
          <p:nvPr/>
        </p:nvSpPr>
        <p:spPr>
          <a:xfrm>
            <a:off x="266481" y="1620256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AF7534-A0F7-6804-C0FA-30FA803503BC}"/>
              </a:ext>
            </a:extLst>
          </p:cNvPr>
          <p:cNvSpPr/>
          <p:nvPr/>
        </p:nvSpPr>
        <p:spPr>
          <a:xfrm>
            <a:off x="6332044" y="1604485"/>
            <a:ext cx="2545469" cy="26983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0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5" grpId="0"/>
      <p:bldP spid="20" grpId="0" animBg="1"/>
      <p:bldP spid="23" grpId="0" animBg="1"/>
      <p:bldP spid="24" grpId="0"/>
      <p:bldP spid="25" grpId="0" animBg="1"/>
      <p:bldP spid="27" grpId="0" animBg="1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2025172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3105557" y="2347374"/>
            <a:ext cx="2932885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Diferencial Sollute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A3A26EC-65A3-4388-BE9D-121F4E4BB509}"/>
              </a:ext>
            </a:extLst>
          </p:cNvPr>
          <p:cNvSpPr/>
          <p:nvPr/>
        </p:nvSpPr>
        <p:spPr>
          <a:xfrm>
            <a:off x="0" y="0"/>
            <a:ext cx="9144000" cy="13096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26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Análise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Concorrência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6FE462-6911-47E5-BEFE-0F83D3C1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" y="998731"/>
            <a:ext cx="9144000" cy="39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Canvas de </a:t>
            </a:r>
            <a:r>
              <a:rPr lang="en-US" sz="2800" dirty="0" err="1">
                <a:solidFill>
                  <a:schemeClr val="bg1"/>
                </a:solidFill>
              </a:rPr>
              <a:t>Modelo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Negócio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9108FBD-804D-34D9-9520-E1F05937D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02" b="35610"/>
          <a:stretch/>
        </p:blipFill>
        <p:spPr>
          <a:xfrm>
            <a:off x="25400" y="1564998"/>
            <a:ext cx="9118600" cy="23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1AED92E9-E0D7-4231-9AC1-32C01609CB23}"/>
              </a:ext>
            </a:extLst>
          </p:cNvPr>
          <p:cNvSpPr/>
          <p:nvPr/>
        </p:nvSpPr>
        <p:spPr>
          <a:xfrm>
            <a:off x="0" y="0"/>
            <a:ext cx="9144000" cy="71238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F6B73BBE-8C25-4AF8-9D2E-A50F78AB6186}"/>
              </a:ext>
            </a:extLst>
          </p:cNvPr>
          <p:cNvSpPr txBox="1">
            <a:spLocks/>
          </p:cNvSpPr>
          <p:nvPr/>
        </p:nvSpPr>
        <p:spPr>
          <a:xfrm>
            <a:off x="188795" y="139681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PM Canvas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C6F66F-259B-440B-9AD1-05263E9974C3}"/>
              </a:ext>
            </a:extLst>
          </p:cNvPr>
          <p:cNvSpPr/>
          <p:nvPr/>
        </p:nvSpPr>
        <p:spPr>
          <a:xfrm>
            <a:off x="0" y="712381"/>
            <a:ext cx="9144000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C1E8DB3-AD34-4F44-8CE8-B5C45971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06" y="712381"/>
            <a:ext cx="6763187" cy="44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1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 rot="5400000">
            <a:off x="3430253" y="-570247"/>
            <a:ext cx="2283494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40456" y="2786147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42784CB-FE5A-4CD2-89CF-F24DD228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7" y="637929"/>
            <a:ext cx="7121764" cy="4444148"/>
          </a:xfrm>
          <a:prstGeom prst="rect">
            <a:avLst/>
          </a:prstGeom>
        </p:spPr>
      </p:pic>
      <p:sp>
        <p:nvSpPr>
          <p:cNvPr id="2" name="Retângulo 4">
            <a:extLst>
              <a:ext uri="{FF2B5EF4-FFF2-40B4-BE49-F238E27FC236}">
                <a16:creationId xmlns:a16="http://schemas.microsoft.com/office/drawing/2014/main" id="{60695622-309D-F261-3DFA-BAA09874FD6B}"/>
              </a:ext>
            </a:extLst>
          </p:cNvPr>
          <p:cNvSpPr/>
          <p:nvPr/>
        </p:nvSpPr>
        <p:spPr>
          <a:xfrm rot="5400000">
            <a:off x="4271074" y="-4271073"/>
            <a:ext cx="601851" cy="9144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C1177F2A-0A89-1EAB-323D-97EB72558959}"/>
              </a:ext>
            </a:extLst>
          </p:cNvPr>
          <p:cNvSpPr txBox="1">
            <a:spLocks/>
          </p:cNvSpPr>
          <p:nvPr/>
        </p:nvSpPr>
        <p:spPr>
          <a:xfrm>
            <a:off x="113684" y="29150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Mapa</a:t>
            </a:r>
            <a:r>
              <a:rPr lang="en-US" sz="2800" dirty="0">
                <a:solidFill>
                  <a:schemeClr val="bg1"/>
                </a:solidFill>
              </a:rPr>
              <a:t> da Persona</a:t>
            </a:r>
          </a:p>
        </p:txBody>
      </p:sp>
    </p:spTree>
    <p:extLst>
      <p:ext uri="{BB962C8B-B14F-4D97-AF65-F5344CB8AC3E}">
        <p14:creationId xmlns:p14="http://schemas.microsoft.com/office/powerpoint/2010/main" val="1111229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E8F018E-E2BA-51A5-CB68-185A03A9502B}"/>
              </a:ext>
            </a:extLst>
          </p:cNvPr>
          <p:cNvSpPr/>
          <p:nvPr/>
        </p:nvSpPr>
        <p:spPr>
          <a:xfrm>
            <a:off x="0" y="-6262"/>
            <a:ext cx="9144000" cy="712381"/>
          </a:xfrm>
          <a:prstGeom prst="rect">
            <a:avLst/>
          </a:prstGeom>
          <a:solidFill>
            <a:srgbClr val="58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      </a:t>
            </a:r>
            <a:endParaRPr lang="pt-BR" dirty="0"/>
          </a:p>
        </p:txBody>
      </p:sp>
      <p:sp>
        <p:nvSpPr>
          <p:cNvPr id="16" name="Google Shape;359;p44">
            <a:extLst>
              <a:ext uri="{FF2B5EF4-FFF2-40B4-BE49-F238E27FC236}">
                <a16:creationId xmlns:a16="http://schemas.microsoft.com/office/drawing/2014/main" id="{65876890-26A3-E749-1ED7-FF3FECD9C889}"/>
              </a:ext>
            </a:extLst>
          </p:cNvPr>
          <p:cNvSpPr txBox="1">
            <a:spLocks/>
          </p:cNvSpPr>
          <p:nvPr/>
        </p:nvSpPr>
        <p:spPr>
          <a:xfrm>
            <a:off x="155544" y="160862"/>
            <a:ext cx="7489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JORNADA DO USUÁRIO</a:t>
            </a:r>
          </a:p>
        </p:txBody>
      </p:sp>
      <p:sp>
        <p:nvSpPr>
          <p:cNvPr id="17" name="Retângulo 4">
            <a:extLst>
              <a:ext uri="{FF2B5EF4-FFF2-40B4-BE49-F238E27FC236}">
                <a16:creationId xmlns:a16="http://schemas.microsoft.com/office/drawing/2014/main" id="{C5BA25F9-12AA-F97E-4F3C-7D730B87BC1A}"/>
              </a:ext>
            </a:extLst>
          </p:cNvPr>
          <p:cNvSpPr/>
          <p:nvPr/>
        </p:nvSpPr>
        <p:spPr>
          <a:xfrm>
            <a:off x="-5561" y="723765"/>
            <a:ext cx="9149561" cy="442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03F780D9-4C77-C315-F706-6C364CADC002}"/>
              </a:ext>
            </a:extLst>
          </p:cNvPr>
          <p:cNvSpPr/>
          <p:nvPr/>
        </p:nvSpPr>
        <p:spPr>
          <a:xfrm>
            <a:off x="1686288" y="783251"/>
            <a:ext cx="1314800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69">
            <a:extLst>
              <a:ext uri="{FF2B5EF4-FFF2-40B4-BE49-F238E27FC236}">
                <a16:creationId xmlns:a16="http://schemas.microsoft.com/office/drawing/2014/main" id="{F15B73B1-6CD8-10AC-1479-757C8B58FEB0}"/>
              </a:ext>
            </a:extLst>
          </p:cNvPr>
          <p:cNvSpPr txBox="1"/>
          <p:nvPr/>
        </p:nvSpPr>
        <p:spPr>
          <a:xfrm>
            <a:off x="494144" y="819607"/>
            <a:ext cx="95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Fases </a:t>
            </a:r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(utilizador)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B89BF3-0C7A-D595-CCAF-7F8EE275A5AB}"/>
              </a:ext>
            </a:extLst>
          </p:cNvPr>
          <p:cNvCxnSpPr>
            <a:cxnSpLocks/>
          </p:cNvCxnSpPr>
          <p:nvPr/>
        </p:nvCxnSpPr>
        <p:spPr>
          <a:xfrm>
            <a:off x="325640" y="1490456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69">
            <a:extLst>
              <a:ext uri="{FF2B5EF4-FFF2-40B4-BE49-F238E27FC236}">
                <a16:creationId xmlns:a16="http://schemas.microsoft.com/office/drawing/2014/main" id="{432882EE-E320-5528-BF4A-EA19A8B07F4A}"/>
              </a:ext>
            </a:extLst>
          </p:cNvPr>
          <p:cNvSpPr txBox="1"/>
          <p:nvPr/>
        </p:nvSpPr>
        <p:spPr>
          <a:xfrm>
            <a:off x="1686288" y="832807"/>
            <a:ext cx="107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Baixar o aplicativo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AAEFDC-15C4-13FA-4655-0F084B11E930}"/>
              </a:ext>
            </a:extLst>
          </p:cNvPr>
          <p:cNvCxnSpPr>
            <a:cxnSpLocks/>
          </p:cNvCxnSpPr>
          <p:nvPr/>
        </p:nvCxnSpPr>
        <p:spPr>
          <a:xfrm>
            <a:off x="330200" y="4097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8C3498-3CC4-BDD6-897A-97E68C398E73}"/>
              </a:ext>
            </a:extLst>
          </p:cNvPr>
          <p:cNvCxnSpPr>
            <a:cxnSpLocks/>
          </p:cNvCxnSpPr>
          <p:nvPr/>
        </p:nvCxnSpPr>
        <p:spPr>
          <a:xfrm>
            <a:off x="330200" y="32080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61C95F-2FE2-A2B9-04D0-4E467BA0B8F7}"/>
              </a:ext>
            </a:extLst>
          </p:cNvPr>
          <p:cNvCxnSpPr>
            <a:cxnSpLocks/>
          </p:cNvCxnSpPr>
          <p:nvPr/>
        </p:nvCxnSpPr>
        <p:spPr>
          <a:xfrm>
            <a:off x="330200" y="2357101"/>
            <a:ext cx="8400051" cy="0"/>
          </a:xfrm>
          <a:prstGeom prst="line">
            <a:avLst/>
          </a:prstGeom>
          <a:ln>
            <a:solidFill>
              <a:srgbClr val="586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9A298D1A-EDFB-CAB8-6BAD-79BB67A2948E}"/>
              </a:ext>
            </a:extLst>
          </p:cNvPr>
          <p:cNvSpPr/>
          <p:nvPr/>
        </p:nvSpPr>
        <p:spPr>
          <a:xfrm>
            <a:off x="3121343" y="783251"/>
            <a:ext cx="1293887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A38081D8-2C75-C385-18EB-63B70EC5AD75}"/>
              </a:ext>
            </a:extLst>
          </p:cNvPr>
          <p:cNvSpPr/>
          <p:nvPr/>
        </p:nvSpPr>
        <p:spPr>
          <a:xfrm>
            <a:off x="4556399" y="783250"/>
            <a:ext cx="1255849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DCAD81F-1D4A-7625-0883-0614D277E34E}"/>
              </a:ext>
            </a:extLst>
          </p:cNvPr>
          <p:cNvSpPr/>
          <p:nvPr/>
        </p:nvSpPr>
        <p:spPr>
          <a:xfrm>
            <a:off x="5901865" y="783250"/>
            <a:ext cx="1422407" cy="641674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F71316A0-9F46-89BE-FD2D-D50D66CA29FD}"/>
              </a:ext>
            </a:extLst>
          </p:cNvPr>
          <p:cNvSpPr/>
          <p:nvPr/>
        </p:nvSpPr>
        <p:spPr>
          <a:xfrm>
            <a:off x="7426511" y="783250"/>
            <a:ext cx="1299180" cy="572699"/>
          </a:xfrm>
          <a:prstGeom prst="homePlate">
            <a:avLst/>
          </a:prstGeom>
          <a:solidFill>
            <a:srgbClr val="586FF0"/>
          </a:solidFill>
          <a:ln>
            <a:solidFill>
              <a:srgbClr val="586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69">
            <a:extLst>
              <a:ext uri="{FF2B5EF4-FFF2-40B4-BE49-F238E27FC236}">
                <a16:creationId xmlns:a16="http://schemas.microsoft.com/office/drawing/2014/main" id="{C1539B27-0CD2-7CE0-85B2-BA3C219DC92E}"/>
              </a:ext>
            </a:extLst>
          </p:cNvPr>
          <p:cNvSpPr txBox="1"/>
          <p:nvPr/>
        </p:nvSpPr>
        <p:spPr>
          <a:xfrm>
            <a:off x="3061216" y="933011"/>
            <a:ext cx="107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Cadastro</a:t>
            </a:r>
          </a:p>
        </p:txBody>
      </p:sp>
      <p:sp>
        <p:nvSpPr>
          <p:cNvPr id="58" name="CaixaDeTexto 69">
            <a:extLst>
              <a:ext uri="{FF2B5EF4-FFF2-40B4-BE49-F238E27FC236}">
                <a16:creationId xmlns:a16="http://schemas.microsoft.com/office/drawing/2014/main" id="{5D7BDCAC-5178-8B75-B878-C565B8EAE234}"/>
              </a:ext>
            </a:extLst>
          </p:cNvPr>
          <p:cNvSpPr txBox="1"/>
          <p:nvPr/>
        </p:nvSpPr>
        <p:spPr>
          <a:xfrm>
            <a:off x="4466532" y="933011"/>
            <a:ext cx="107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</a:p>
        </p:txBody>
      </p:sp>
      <p:sp>
        <p:nvSpPr>
          <p:cNvPr id="59" name="CaixaDeTexto 69">
            <a:extLst>
              <a:ext uri="{FF2B5EF4-FFF2-40B4-BE49-F238E27FC236}">
                <a16:creationId xmlns:a16="http://schemas.microsoft.com/office/drawing/2014/main" id="{C03E4AB8-CC78-C374-C556-82B1C26FF38B}"/>
              </a:ext>
            </a:extLst>
          </p:cNvPr>
          <p:cNvSpPr txBox="1"/>
          <p:nvPr/>
        </p:nvSpPr>
        <p:spPr>
          <a:xfrm>
            <a:off x="5924931" y="781799"/>
            <a:ext cx="125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informações desejadas</a:t>
            </a:r>
          </a:p>
        </p:txBody>
      </p:sp>
      <p:sp>
        <p:nvSpPr>
          <p:cNvPr id="60" name="CaixaDeTexto 69">
            <a:extLst>
              <a:ext uri="{FF2B5EF4-FFF2-40B4-BE49-F238E27FC236}">
                <a16:creationId xmlns:a16="http://schemas.microsoft.com/office/drawing/2014/main" id="{88E96CDC-649E-5E73-57D9-A64B49B77461}"/>
              </a:ext>
            </a:extLst>
          </p:cNvPr>
          <p:cNvSpPr txBox="1"/>
          <p:nvPr/>
        </p:nvSpPr>
        <p:spPr>
          <a:xfrm>
            <a:off x="7475604" y="840338"/>
            <a:ext cx="115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 Vendas</a:t>
            </a:r>
          </a:p>
        </p:txBody>
      </p:sp>
      <p:sp>
        <p:nvSpPr>
          <p:cNvPr id="61" name="CaixaDeTexto 69">
            <a:extLst>
              <a:ext uri="{FF2B5EF4-FFF2-40B4-BE49-F238E27FC236}">
                <a16:creationId xmlns:a16="http://schemas.microsoft.com/office/drawing/2014/main" id="{ECB39E36-0831-5D57-17A9-089275CEE24E}"/>
              </a:ext>
            </a:extLst>
          </p:cNvPr>
          <p:cNvSpPr txBox="1"/>
          <p:nvPr/>
        </p:nvSpPr>
        <p:spPr>
          <a:xfrm>
            <a:off x="494144" y="1619058"/>
            <a:ext cx="95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 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(ações do usuário)</a:t>
            </a:r>
          </a:p>
        </p:txBody>
      </p:sp>
      <p:sp>
        <p:nvSpPr>
          <p:cNvPr id="62" name="CaixaDeTexto 69">
            <a:extLst>
              <a:ext uri="{FF2B5EF4-FFF2-40B4-BE49-F238E27FC236}">
                <a16:creationId xmlns:a16="http://schemas.microsoft.com/office/drawing/2014/main" id="{3B9EDAB4-52C5-A2A2-974A-AF8E0F4BC433}"/>
              </a:ext>
            </a:extLst>
          </p:cNvPr>
          <p:cNvSpPr txBox="1"/>
          <p:nvPr/>
        </p:nvSpPr>
        <p:spPr>
          <a:xfrm>
            <a:off x="494144" y="2470563"/>
            <a:ext cx="8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(dores do usuário)</a:t>
            </a:r>
          </a:p>
        </p:txBody>
      </p:sp>
      <p:sp>
        <p:nvSpPr>
          <p:cNvPr id="63" name="CaixaDeTexto 69">
            <a:extLst>
              <a:ext uri="{FF2B5EF4-FFF2-40B4-BE49-F238E27FC236}">
                <a16:creationId xmlns:a16="http://schemas.microsoft.com/office/drawing/2014/main" id="{47083667-92B1-FA09-7437-6D35B7E8B734}"/>
              </a:ext>
            </a:extLst>
          </p:cNvPr>
          <p:cNvSpPr txBox="1"/>
          <p:nvPr/>
        </p:nvSpPr>
        <p:spPr>
          <a:xfrm>
            <a:off x="481444" y="3406280"/>
            <a:ext cx="839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Pensa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(usuário)</a:t>
            </a:r>
          </a:p>
        </p:txBody>
      </p:sp>
      <p:sp>
        <p:nvSpPr>
          <p:cNvPr id="64" name="CaixaDeTexto 69">
            <a:extLst>
              <a:ext uri="{FF2B5EF4-FFF2-40B4-BE49-F238E27FC236}">
                <a16:creationId xmlns:a16="http://schemas.microsoft.com/office/drawing/2014/main" id="{B80FD478-B79C-B024-449B-F547195E6AAC}"/>
              </a:ext>
            </a:extLst>
          </p:cNvPr>
          <p:cNvSpPr txBox="1"/>
          <p:nvPr/>
        </p:nvSpPr>
        <p:spPr>
          <a:xfrm>
            <a:off x="494144" y="4295279"/>
            <a:ext cx="1128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Proposta</a:t>
            </a:r>
          </a:p>
          <a:p>
            <a:r>
              <a:rPr lang="pt-BR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(mudanças)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1BC0C-0CE5-2A1D-18D5-C5E91F177455}"/>
              </a:ext>
            </a:extLst>
          </p:cNvPr>
          <p:cNvSpPr txBox="1"/>
          <p:nvPr/>
        </p:nvSpPr>
        <p:spPr>
          <a:xfrm>
            <a:off x="1594052" y="1592900"/>
            <a:ext cx="122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 na Play Story e baixar o aplicativo “Sollute”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5F8C0B-0BA3-E854-44FB-98DB689242E2}"/>
              </a:ext>
            </a:extLst>
          </p:cNvPr>
          <p:cNvSpPr txBox="1"/>
          <p:nvPr/>
        </p:nvSpPr>
        <p:spPr>
          <a:xfrm>
            <a:off x="1594052" y="3246229"/>
            <a:ext cx="12849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não instala logo?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“Como será que esse aplicativo funciona? ”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27F6DE3-A844-0D11-4B1B-F0E36E073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2" t="7069" r="56821" b="-11695"/>
          <a:stretch/>
        </p:blipFill>
        <p:spPr>
          <a:xfrm>
            <a:off x="1749181" y="2439654"/>
            <a:ext cx="826656" cy="7697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8D9EA6C-28FE-7671-329F-7937E0338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5" r="27364"/>
          <a:stretch/>
        </p:blipFill>
        <p:spPr>
          <a:xfrm>
            <a:off x="7523490" y="2419827"/>
            <a:ext cx="693057" cy="7357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BAB6E62-C296-F2DC-9499-2ED9DFAF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3279339" y="2465327"/>
            <a:ext cx="711215" cy="6977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C90745-56A9-0A99-E117-AF3644F77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" t="5168" r="87828"/>
          <a:stretch/>
        </p:blipFill>
        <p:spPr>
          <a:xfrm>
            <a:off x="4694056" y="2448814"/>
            <a:ext cx="711215" cy="69772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470AD7A-B84F-DCC7-0FF3-A028CD99C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7"/>
          <a:stretch/>
        </p:blipFill>
        <p:spPr>
          <a:xfrm>
            <a:off x="6108773" y="2403261"/>
            <a:ext cx="711216" cy="7357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2DDBC17-C8B4-4768-481E-7CF98CCE3882}"/>
              </a:ext>
            </a:extLst>
          </p:cNvPr>
          <p:cNvSpPr txBox="1"/>
          <p:nvPr/>
        </p:nvSpPr>
        <p:spPr>
          <a:xfrm>
            <a:off x="1594052" y="4148736"/>
            <a:ext cx="140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Colocar no Google Play informações reais sobre o aplicativo, para que o usuário encontro o que realmente procura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21A6D4-A6B7-2DFB-55B7-BCB539CEE25A}"/>
              </a:ext>
            </a:extLst>
          </p:cNvPr>
          <p:cNvSpPr txBox="1"/>
          <p:nvPr/>
        </p:nvSpPr>
        <p:spPr>
          <a:xfrm>
            <a:off x="2879044" y="1619058"/>
            <a:ext cx="162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Entrada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da Empresa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Dados de Endereço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Finalizar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A3399B-C156-5E55-7AA4-1686E8E5DE71}"/>
              </a:ext>
            </a:extLst>
          </p:cNvPr>
          <p:cNvSpPr txBox="1"/>
          <p:nvPr/>
        </p:nvSpPr>
        <p:spPr>
          <a:xfrm>
            <a:off x="4525665" y="1624642"/>
            <a:ext cx="10928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E-mail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Inserir Senha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Entrar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71659-BB11-C154-E691-BFDBAC17F1F8}"/>
              </a:ext>
            </a:extLst>
          </p:cNvPr>
          <p:cNvSpPr txBox="1"/>
          <p:nvPr/>
        </p:nvSpPr>
        <p:spPr>
          <a:xfrm>
            <a:off x="5796843" y="1624945"/>
            <a:ext cx="1512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Funcionários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Fornecedores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Adicionar Produtos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9DF547-95B1-6D28-31FA-537A2B77DC57}"/>
              </a:ext>
            </a:extLst>
          </p:cNvPr>
          <p:cNvSpPr txBox="1"/>
          <p:nvPr/>
        </p:nvSpPr>
        <p:spPr>
          <a:xfrm>
            <a:off x="2978953" y="3339919"/>
            <a:ext cx="141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todas essas informações?  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demora tanto?  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EB242C-9758-3D13-4A17-F4F029F627E1}"/>
              </a:ext>
            </a:extLst>
          </p:cNvPr>
          <p:cNvSpPr txBox="1"/>
          <p:nvPr/>
        </p:nvSpPr>
        <p:spPr>
          <a:xfrm>
            <a:off x="3001088" y="4148736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Separar o cadastro em partes para aparentar ser menor do que realmente 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Pedir apenas informaçoes necessárias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9CF3F3-C286-FF8F-65DE-48ECD24BF5C5}"/>
              </a:ext>
            </a:extLst>
          </p:cNvPr>
          <p:cNvSpPr txBox="1"/>
          <p:nvPr/>
        </p:nvSpPr>
        <p:spPr>
          <a:xfrm>
            <a:off x="4495593" y="3294828"/>
            <a:ext cx="14167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é mais rápido!”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“Porque tenho que escrever essas informações para entrar no app? 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F3CA13-33CB-59E3-5BFD-92FF3D2FEC10}"/>
              </a:ext>
            </a:extLst>
          </p:cNvPr>
          <p:cNvSpPr txBox="1"/>
          <p:nvPr/>
        </p:nvSpPr>
        <p:spPr>
          <a:xfrm>
            <a:off x="4536147" y="4174691"/>
            <a:ext cx="152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ciente do porque é importante ter um 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outras maneira de login para agilizar o processo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CD7665-2D76-86B9-1E34-0AFC81A583C4}"/>
              </a:ext>
            </a:extLst>
          </p:cNvPr>
          <p:cNvSpPr txBox="1"/>
          <p:nvPr/>
        </p:nvSpPr>
        <p:spPr>
          <a:xfrm>
            <a:off x="7295766" y="1624641"/>
            <a:ext cx="1332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Fazer o controle das venda, mantendo o controle de estoque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0D0E46-7CE7-980B-4D77-4F0EB306057F}"/>
              </a:ext>
            </a:extLst>
          </p:cNvPr>
          <p:cNvSpPr txBox="1"/>
          <p:nvPr/>
        </p:nvSpPr>
        <p:spPr>
          <a:xfrm>
            <a:off x="5886761" y="3302191"/>
            <a:ext cx="14375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“Uma parte cansativa.”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“Que legal, agora consigo ter um controle das minhas informações”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A25BF5-8C30-DAA6-25B6-F3A82CCDF800}"/>
              </a:ext>
            </a:extLst>
          </p:cNvPr>
          <p:cNvSpPr txBox="1"/>
          <p:nvPr/>
        </p:nvSpPr>
        <p:spPr>
          <a:xfrm>
            <a:off x="5924931" y="4295279"/>
            <a:ext cx="1255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aplicativo didático e de facíl utilização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97C626-FEB5-C6A7-3743-D2521E039D28}"/>
              </a:ext>
            </a:extLst>
          </p:cNvPr>
          <p:cNvSpPr txBox="1"/>
          <p:nvPr/>
        </p:nvSpPr>
        <p:spPr>
          <a:xfrm>
            <a:off x="7338669" y="3358647"/>
            <a:ext cx="106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“Agora simm!!</a:t>
            </a:r>
            <a:b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Estou vendo resultado”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46D412-8D6B-C649-B666-876E4EFFEC93}"/>
              </a:ext>
            </a:extLst>
          </p:cNvPr>
          <p:cNvSpPr txBox="1"/>
          <p:nvPr/>
        </p:nvSpPr>
        <p:spPr>
          <a:xfrm>
            <a:off x="7338669" y="4148736"/>
            <a:ext cx="125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Deixar o usuário confortável em todo o processo, para que ele possa ter uma ótima experiência</a:t>
            </a:r>
          </a:p>
        </p:txBody>
      </p:sp>
    </p:spTree>
    <p:extLst>
      <p:ext uri="{BB962C8B-B14F-4D97-AF65-F5344CB8AC3E}">
        <p14:creationId xmlns:p14="http://schemas.microsoft.com/office/powerpoint/2010/main" val="423640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359;p44">
            <a:extLst>
              <a:ext uri="{FF2B5EF4-FFF2-40B4-BE49-F238E27FC236}">
                <a16:creationId xmlns:a16="http://schemas.microsoft.com/office/drawing/2014/main" id="{422EBF2F-F467-4C90-A91D-D3EF6C37467B}"/>
              </a:ext>
            </a:extLst>
          </p:cNvPr>
          <p:cNvSpPr txBox="1">
            <a:spLocks/>
          </p:cNvSpPr>
          <p:nvPr/>
        </p:nvSpPr>
        <p:spPr>
          <a:xfrm>
            <a:off x="2527647" y="1999050"/>
            <a:ext cx="4074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800" dirty="0" err="1">
                <a:solidFill>
                  <a:srgbClr val="566FF0"/>
                </a:solidFill>
              </a:rPr>
              <a:t>Levantamento</a:t>
            </a:r>
            <a:r>
              <a:rPr lang="en-US" sz="2800" dirty="0">
                <a:solidFill>
                  <a:srgbClr val="566FF0"/>
                </a:solidFill>
              </a:rPr>
              <a:t> de </a:t>
            </a:r>
            <a:r>
              <a:rPr lang="en-US" sz="2800" dirty="0" err="1">
                <a:solidFill>
                  <a:srgbClr val="566FF0"/>
                </a:solidFill>
              </a:rPr>
              <a:t>Requisitos</a:t>
            </a:r>
            <a:endParaRPr lang="en-US" sz="2800" dirty="0">
              <a:solidFill>
                <a:srgbClr val="566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40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3711506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LLD – </a:t>
            </a:r>
            <a:r>
              <a:rPr lang="pt-BR" dirty="0" err="1">
                <a:solidFill>
                  <a:schemeClr val="bg1"/>
                </a:solidFill>
              </a:rPr>
              <a:t>Low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Level</a:t>
            </a:r>
            <a:r>
              <a:rPr lang="pt-BR" dirty="0">
                <a:solidFill>
                  <a:schemeClr val="bg1"/>
                </a:solidFill>
              </a:rPr>
              <a:t> Design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937A153-887A-4EAC-AE7E-DF91812B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42" b="8675"/>
          <a:stretch/>
        </p:blipFill>
        <p:spPr>
          <a:xfrm>
            <a:off x="284758" y="1093155"/>
            <a:ext cx="8574484" cy="39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0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">
            <a:extLst>
              <a:ext uri="{FF2B5EF4-FFF2-40B4-BE49-F238E27FC236}">
                <a16:creationId xmlns:a16="http://schemas.microsoft.com/office/drawing/2014/main" id="{1F05081D-4E07-47B3-9E63-2F0E134A7C42}"/>
              </a:ext>
            </a:extLst>
          </p:cNvPr>
          <p:cNvSpPr/>
          <p:nvPr/>
        </p:nvSpPr>
        <p:spPr>
          <a:xfrm>
            <a:off x="-12008" y="-3423"/>
            <a:ext cx="5078801" cy="51469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98B3379D-B2D1-4B45-8150-4ED9BFA3BA71}"/>
              </a:ext>
            </a:extLst>
          </p:cNvPr>
          <p:cNvSpPr/>
          <p:nvPr/>
        </p:nvSpPr>
        <p:spPr>
          <a:xfrm>
            <a:off x="-75482" y="539151"/>
            <a:ext cx="1266539" cy="6719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Google Shape;359;p44">
            <a:extLst>
              <a:ext uri="{FF2B5EF4-FFF2-40B4-BE49-F238E27FC236}">
                <a16:creationId xmlns:a16="http://schemas.microsoft.com/office/drawing/2014/main" id="{F6A3766E-1B26-4CF4-AE0B-EB96099BC687}"/>
              </a:ext>
            </a:extLst>
          </p:cNvPr>
          <p:cNvSpPr txBox="1">
            <a:spLocks/>
          </p:cNvSpPr>
          <p:nvPr/>
        </p:nvSpPr>
        <p:spPr>
          <a:xfrm>
            <a:off x="63419" y="630182"/>
            <a:ext cx="12665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800">
                <a:solidFill>
                  <a:schemeClr val="bg1"/>
                </a:solidFill>
              </a:rPr>
              <a:t>MER</a:t>
            </a:r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1C87846C-B9C0-404A-9EF3-96E4FDF5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176"/>
          <a:stretch/>
        </p:blipFill>
        <p:spPr>
          <a:xfrm>
            <a:off x="8744363" y="4717784"/>
            <a:ext cx="358850" cy="362951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8DA68C-EB36-45DA-A59D-1E412E26E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" t="2288" r="74093" b="63425"/>
          <a:stretch/>
        </p:blipFill>
        <p:spPr>
          <a:xfrm>
            <a:off x="6463801" y="2617712"/>
            <a:ext cx="1421607" cy="1763535"/>
          </a:xfrm>
          <a:prstGeom prst="rect">
            <a:avLst/>
          </a:prstGeom>
        </p:spPr>
      </p:pic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EADA832-624E-35CD-444D-07846E0B9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2" t="1278" r="37567" b="67379"/>
          <a:stretch/>
        </p:blipFill>
        <p:spPr>
          <a:xfrm>
            <a:off x="1471921" y="102393"/>
            <a:ext cx="1571625" cy="1612107"/>
          </a:xfrm>
          <a:prstGeom prst="rect">
            <a:avLst/>
          </a:prstGeom>
        </p:spPr>
      </p:pic>
      <p:pic>
        <p:nvPicPr>
          <p:cNvPr id="7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7398535-A809-5C18-BE90-A698FE78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29" t="2265" r="1902" b="63352"/>
          <a:stretch/>
        </p:blipFill>
        <p:spPr>
          <a:xfrm>
            <a:off x="6364675" y="236715"/>
            <a:ext cx="1485900" cy="1768476"/>
          </a:xfrm>
          <a:prstGeom prst="rect">
            <a:avLst/>
          </a:prstGeom>
        </p:spPr>
      </p:pic>
      <p:pic>
        <p:nvPicPr>
          <p:cNvPr id="8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A09EC6-4F10-4963-6018-D0CF96B90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5" t="39980" r="74219" b="1177"/>
          <a:stretch/>
        </p:blipFill>
        <p:spPr>
          <a:xfrm>
            <a:off x="1540563" y="2054166"/>
            <a:ext cx="1393033" cy="3026569"/>
          </a:xfrm>
          <a:prstGeom prst="rect">
            <a:avLst/>
          </a:prstGeom>
        </p:spPr>
      </p:pic>
      <p:pic>
        <p:nvPicPr>
          <p:cNvPr id="10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EF24788-8FDE-DB8D-B732-2F85DDB4F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1" t="38472" r="35305" b="7098"/>
          <a:stretch/>
        </p:blipFill>
        <p:spPr>
          <a:xfrm>
            <a:off x="3625848" y="2099701"/>
            <a:ext cx="1847851" cy="2799558"/>
          </a:xfrm>
          <a:prstGeom prst="rect">
            <a:avLst/>
          </a:prstGeom>
        </p:spPr>
      </p:pic>
      <p:pic>
        <p:nvPicPr>
          <p:cNvPr id="11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32407A4-7288-7D3F-93EC-45A268240A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89" t="68544" r="1140" b="1271"/>
          <a:stretch/>
        </p:blipFill>
        <p:spPr>
          <a:xfrm>
            <a:off x="3807989" y="59055"/>
            <a:ext cx="1485900" cy="15525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72508D-0147-7525-9F5F-FDC31329C163}"/>
              </a:ext>
            </a:extLst>
          </p:cNvPr>
          <p:cNvCxnSpPr>
            <a:cxnSpLocks/>
          </p:cNvCxnSpPr>
          <p:nvPr/>
        </p:nvCxnSpPr>
        <p:spPr>
          <a:xfrm flipV="1">
            <a:off x="3027176" y="839427"/>
            <a:ext cx="344678" cy="21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1434E0-31A7-81CD-58D5-96F2991D3DBB}"/>
              </a:ext>
            </a:extLst>
          </p:cNvPr>
          <p:cNvCxnSpPr>
            <a:cxnSpLocks/>
          </p:cNvCxnSpPr>
          <p:nvPr/>
        </p:nvCxnSpPr>
        <p:spPr>
          <a:xfrm>
            <a:off x="3362325" y="835342"/>
            <a:ext cx="0" cy="22326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833676-B5D8-7806-5AB2-1940B4B150AA}"/>
              </a:ext>
            </a:extLst>
          </p:cNvPr>
          <p:cNvCxnSpPr>
            <a:cxnSpLocks/>
          </p:cNvCxnSpPr>
          <p:nvPr/>
        </p:nvCxnSpPr>
        <p:spPr>
          <a:xfrm>
            <a:off x="3362325" y="3067551"/>
            <a:ext cx="263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D8CD28-BF8F-3EAA-3BC4-2CE13EECF0A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33596" y="3499479"/>
            <a:ext cx="69225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67E53D-616F-F079-DF1E-FAD39A5A905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485291" y="3499479"/>
            <a:ext cx="978510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8544A6-690C-3F4B-828F-488C0EF4F23E}"/>
              </a:ext>
            </a:extLst>
          </p:cNvPr>
          <p:cNvCxnSpPr>
            <a:cxnSpLocks/>
          </p:cNvCxnSpPr>
          <p:nvPr/>
        </p:nvCxnSpPr>
        <p:spPr>
          <a:xfrm>
            <a:off x="5974546" y="835820"/>
            <a:ext cx="3901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92B340-7DB4-D905-7667-B66F4661CC2C}"/>
              </a:ext>
            </a:extLst>
          </p:cNvPr>
          <p:cNvCxnSpPr>
            <a:cxnSpLocks/>
          </p:cNvCxnSpPr>
          <p:nvPr/>
        </p:nvCxnSpPr>
        <p:spPr>
          <a:xfrm>
            <a:off x="5965486" y="835343"/>
            <a:ext cx="0" cy="22322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34CC52-FBDE-D0D4-B3B1-7D9CD0209536}"/>
              </a:ext>
            </a:extLst>
          </p:cNvPr>
          <p:cNvCxnSpPr>
            <a:cxnSpLocks/>
          </p:cNvCxnSpPr>
          <p:nvPr/>
        </p:nvCxnSpPr>
        <p:spPr>
          <a:xfrm>
            <a:off x="5485291" y="3067551"/>
            <a:ext cx="4892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F69F5CA-C51D-0C3E-B91C-3C257506349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4549774" y="1611630"/>
            <a:ext cx="1165" cy="4880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C48444-0F06-B342-E100-6BE5561D4AA6}"/>
              </a:ext>
            </a:extLst>
          </p:cNvPr>
          <p:cNvCxnSpPr>
            <a:cxnSpLocks/>
          </p:cNvCxnSpPr>
          <p:nvPr/>
        </p:nvCxnSpPr>
        <p:spPr>
          <a:xfrm>
            <a:off x="2231621" y="1938816"/>
            <a:ext cx="89492" cy="1153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B0AD90-3AC6-3D7F-1CFC-3CEA6EE9C441}"/>
              </a:ext>
            </a:extLst>
          </p:cNvPr>
          <p:cNvCxnSpPr>
            <a:cxnSpLocks/>
          </p:cNvCxnSpPr>
          <p:nvPr/>
        </p:nvCxnSpPr>
        <p:spPr>
          <a:xfrm flipH="1">
            <a:off x="2136656" y="1936618"/>
            <a:ext cx="97442" cy="11754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A9CED7-973D-8679-D65D-55ED49B13E50}"/>
              </a:ext>
            </a:extLst>
          </p:cNvPr>
          <p:cNvCxnSpPr>
            <a:cxnSpLocks/>
          </p:cNvCxnSpPr>
          <p:nvPr/>
        </p:nvCxnSpPr>
        <p:spPr>
          <a:xfrm flipH="1">
            <a:off x="3012304" y="852488"/>
            <a:ext cx="100658" cy="783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75CED9-106C-D0BC-8637-E65A76AD2574}"/>
              </a:ext>
            </a:extLst>
          </p:cNvPr>
          <p:cNvCxnSpPr>
            <a:cxnSpLocks/>
          </p:cNvCxnSpPr>
          <p:nvPr/>
        </p:nvCxnSpPr>
        <p:spPr>
          <a:xfrm>
            <a:off x="3034379" y="747929"/>
            <a:ext cx="106601" cy="874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E5A3B1-9BB4-D6EE-8D65-5141E7966B1A}"/>
              </a:ext>
            </a:extLst>
          </p:cNvPr>
          <p:cNvCxnSpPr>
            <a:cxnSpLocks/>
          </p:cNvCxnSpPr>
          <p:nvPr/>
        </p:nvCxnSpPr>
        <p:spPr>
          <a:xfrm flipH="1">
            <a:off x="4549773" y="1611630"/>
            <a:ext cx="79377" cy="1207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AE2F24C-4BEC-A761-96D5-35836AF8988A}"/>
              </a:ext>
            </a:extLst>
          </p:cNvPr>
          <p:cNvCxnSpPr>
            <a:cxnSpLocks/>
          </p:cNvCxnSpPr>
          <p:nvPr/>
        </p:nvCxnSpPr>
        <p:spPr>
          <a:xfrm>
            <a:off x="4491483" y="1611630"/>
            <a:ext cx="49231" cy="1028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7BC1D07-1B79-C777-CFEA-E1F42977B3DB}"/>
              </a:ext>
            </a:extLst>
          </p:cNvPr>
          <p:cNvCxnSpPr>
            <a:cxnSpLocks/>
          </p:cNvCxnSpPr>
          <p:nvPr/>
        </p:nvCxnSpPr>
        <p:spPr>
          <a:xfrm flipH="1">
            <a:off x="6274594" y="747929"/>
            <a:ext cx="90081" cy="874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E53CBF9-3E92-3615-46C1-E664B80F2F8A}"/>
              </a:ext>
            </a:extLst>
          </p:cNvPr>
          <p:cNvCxnSpPr>
            <a:cxnSpLocks/>
          </p:cNvCxnSpPr>
          <p:nvPr/>
        </p:nvCxnSpPr>
        <p:spPr>
          <a:xfrm flipH="1" flipV="1">
            <a:off x="6274594" y="852488"/>
            <a:ext cx="90081" cy="783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3CF1B1C-49BF-2A61-36F6-ED36791B330C}"/>
              </a:ext>
            </a:extLst>
          </p:cNvPr>
          <p:cNvCxnSpPr>
            <a:cxnSpLocks/>
          </p:cNvCxnSpPr>
          <p:nvPr/>
        </p:nvCxnSpPr>
        <p:spPr>
          <a:xfrm>
            <a:off x="2945606" y="3402831"/>
            <a:ext cx="88773" cy="843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363FFE-E555-9E9D-AC33-13238F9A014E}"/>
              </a:ext>
            </a:extLst>
          </p:cNvPr>
          <p:cNvCxnSpPr>
            <a:cxnSpLocks/>
          </p:cNvCxnSpPr>
          <p:nvPr/>
        </p:nvCxnSpPr>
        <p:spPr>
          <a:xfrm flipH="1">
            <a:off x="2933596" y="3496853"/>
            <a:ext cx="100783" cy="954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DBCF2E-2CBD-CADD-55D8-E09344CBCBBF}"/>
              </a:ext>
            </a:extLst>
          </p:cNvPr>
          <p:cNvCxnSpPr>
            <a:cxnSpLocks/>
          </p:cNvCxnSpPr>
          <p:nvPr/>
        </p:nvCxnSpPr>
        <p:spPr>
          <a:xfrm>
            <a:off x="2945188" y="3403997"/>
            <a:ext cx="99682" cy="92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6F1A71F-21CC-3D2A-E469-182958AC5043}"/>
              </a:ext>
            </a:extLst>
          </p:cNvPr>
          <p:cNvCxnSpPr>
            <a:cxnSpLocks/>
          </p:cNvCxnSpPr>
          <p:nvPr/>
        </p:nvCxnSpPr>
        <p:spPr>
          <a:xfrm>
            <a:off x="6352527" y="3511826"/>
            <a:ext cx="99682" cy="92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2CE8719-BB31-CD0C-E9BB-F8A9C82F8E8F}"/>
              </a:ext>
            </a:extLst>
          </p:cNvPr>
          <p:cNvCxnSpPr>
            <a:cxnSpLocks/>
          </p:cNvCxnSpPr>
          <p:nvPr/>
        </p:nvCxnSpPr>
        <p:spPr>
          <a:xfrm flipH="1">
            <a:off x="6359351" y="3383756"/>
            <a:ext cx="92858" cy="1033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DFC6F7-DE35-4F55-393C-E4DC23FF10A2}"/>
              </a:ext>
            </a:extLst>
          </p:cNvPr>
          <p:cNvSpPr/>
          <p:nvPr/>
        </p:nvSpPr>
        <p:spPr>
          <a:xfrm>
            <a:off x="1387634" y="1377530"/>
            <a:ext cx="1665584" cy="327804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E17E24C-41D4-3B07-D047-01FE6AE4AB90}"/>
              </a:ext>
            </a:extLst>
          </p:cNvPr>
          <p:cNvSpPr/>
          <p:nvPr/>
        </p:nvSpPr>
        <p:spPr>
          <a:xfrm>
            <a:off x="6352527" y="1644022"/>
            <a:ext cx="1571849" cy="368294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ACE4227-208E-A752-A201-7DBE50747A31}"/>
              </a:ext>
            </a:extLst>
          </p:cNvPr>
          <p:cNvSpPr/>
          <p:nvPr/>
        </p:nvSpPr>
        <p:spPr>
          <a:xfrm>
            <a:off x="6514175" y="3995944"/>
            <a:ext cx="1189711" cy="104322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5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129C491-6EF3-2A94-3365-CCD2E7582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82" t="26818" r="37567" b="67379"/>
          <a:stretch/>
        </p:blipFill>
        <p:spPr>
          <a:xfrm>
            <a:off x="1471921" y="1095953"/>
            <a:ext cx="1571625" cy="29846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75520D-59ED-BA2A-A49C-0161AD15578B}"/>
              </a:ext>
            </a:extLst>
          </p:cNvPr>
          <p:cNvCxnSpPr>
            <a:cxnSpLocks/>
            <a:stCxn id="112" idx="0"/>
            <a:endCxn id="8" idx="0"/>
          </p:cNvCxnSpPr>
          <p:nvPr/>
        </p:nvCxnSpPr>
        <p:spPr>
          <a:xfrm>
            <a:off x="2220426" y="1377530"/>
            <a:ext cx="16654" cy="6766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D69DD3D-20B2-4A9B-5840-5CD647E64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29" t="30996" r="1902" b="63352"/>
          <a:stretch/>
        </p:blipFill>
        <p:spPr>
          <a:xfrm>
            <a:off x="6364675" y="1433578"/>
            <a:ext cx="1485900" cy="290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4081241" y="2187260"/>
            <a:ext cx="1276110" cy="352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Bill Gates</a:t>
            </a:r>
          </a:p>
        </p:txBody>
      </p:sp>
      <p:sp>
        <p:nvSpPr>
          <p:cNvPr id="416" name="Google Shape;416;p46"/>
          <p:cNvSpPr txBox="1">
            <a:spLocks noGrp="1"/>
          </p:cNvSpPr>
          <p:nvPr>
            <p:ph type="subTitle" idx="1"/>
          </p:nvPr>
        </p:nvSpPr>
        <p:spPr>
          <a:xfrm>
            <a:off x="1533377" y="761621"/>
            <a:ext cx="6063087" cy="12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“A primeira regra de qualquer tecnologia utilizada nos negócios é que a </a:t>
            </a:r>
            <a:r>
              <a:rPr lang="pt-BR" dirty="0">
                <a:highlight>
                  <a:srgbClr val="A3B1F7"/>
                </a:highlight>
              </a:rPr>
              <a:t>automação</a:t>
            </a:r>
            <a:r>
              <a:rPr lang="pt-BR" dirty="0"/>
              <a:t> aplicada a uma operação eficiente </a:t>
            </a:r>
            <a:r>
              <a:rPr lang="pt-BR" dirty="0">
                <a:highlight>
                  <a:srgbClr val="A3B1F7"/>
                </a:highlight>
              </a:rPr>
              <a:t>aumentará a eficiência.”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CC8A1F-ABA9-4A77-99EA-FFDD971DAD41}"/>
              </a:ext>
            </a:extLst>
          </p:cNvPr>
          <p:cNvSpPr/>
          <p:nvPr/>
        </p:nvSpPr>
        <p:spPr>
          <a:xfrm>
            <a:off x="-1415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3F243-6A2D-44E3-9772-86F86D1676C0}"/>
              </a:ext>
            </a:extLst>
          </p:cNvPr>
          <p:cNvSpPr/>
          <p:nvPr/>
        </p:nvSpPr>
        <p:spPr>
          <a:xfrm>
            <a:off x="7596466" y="0"/>
            <a:ext cx="1547534" cy="51435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6636B-1334-4CCA-9290-EDCFDBE702E1}"/>
              </a:ext>
            </a:extLst>
          </p:cNvPr>
          <p:cNvSpPr/>
          <p:nvPr/>
        </p:nvSpPr>
        <p:spPr>
          <a:xfrm>
            <a:off x="1533378" y="2890911"/>
            <a:ext cx="6063088" cy="23282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B8DC62-466E-CF5C-01E7-2E29E502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642" y="2460824"/>
            <a:ext cx="2758290" cy="27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PROTOTIPAÇÃO &amp; DEPLOY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5DCF1FBB-85B5-43AF-9099-6C1C86CD0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A309670B-67AA-4808-8907-53D52FF7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39297"/>
            <a:ext cx="1888752" cy="2832562"/>
          </a:xfrm>
          <a:prstGeom prst="rect">
            <a:avLst/>
          </a:prstGeom>
        </p:spPr>
      </p:pic>
      <p:pic>
        <p:nvPicPr>
          <p:cNvPr id="6" name="Imagem 5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270369E1-CD04-4678-9D16-9DAC392B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16" y="2075715"/>
            <a:ext cx="3273668" cy="19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0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6;p41">
            <a:extLst>
              <a:ext uri="{FF2B5EF4-FFF2-40B4-BE49-F238E27FC236}">
                <a16:creationId xmlns:a16="http://schemas.microsoft.com/office/drawing/2014/main" id="{63DAE491-E589-441B-885D-0C0EAF470286}"/>
              </a:ext>
            </a:extLst>
          </p:cNvPr>
          <p:cNvSpPr/>
          <p:nvPr/>
        </p:nvSpPr>
        <p:spPr>
          <a:xfrm>
            <a:off x="25" y="0"/>
            <a:ext cx="9143975" cy="11026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FERRAMENTAS UTILIZADAS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ubTitle" idx="1"/>
          </p:nvPr>
        </p:nvSpPr>
        <p:spPr>
          <a:xfrm>
            <a:off x="1352025" y="3381675"/>
            <a:ext cx="2592889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GitHub é uma plataforma de hospedagem de código-fonte e arquivos com </a:t>
            </a:r>
            <a:r>
              <a:rPr lang="pt-BR" sz="1200" dirty="0">
                <a:highlight>
                  <a:srgbClr val="A3B1F7"/>
                </a:highlight>
              </a:rPr>
              <a:t>controle de versão </a:t>
            </a:r>
            <a:r>
              <a:rPr lang="pt-BR" sz="1200" dirty="0"/>
              <a:t>usando o </a:t>
            </a:r>
            <a:r>
              <a:rPr lang="pt-BR" sz="1200" dirty="0" err="1"/>
              <a:t>Git</a:t>
            </a:r>
            <a:r>
              <a:rPr lang="pt-BR" sz="1200" dirty="0"/>
              <a:t>. O grupo optou por fazer uma conta corporativa para a empresa.</a:t>
            </a:r>
            <a:endParaRPr lang="fr-FR" sz="1200"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2"/>
          </p:nvPr>
        </p:nvSpPr>
        <p:spPr>
          <a:xfrm>
            <a:off x="1352014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3"/>
          </p:nvPr>
        </p:nvSpPr>
        <p:spPr>
          <a:xfrm>
            <a:off x="5199089" y="2958650"/>
            <a:ext cx="2592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PLANNER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4"/>
          </p:nvPr>
        </p:nvSpPr>
        <p:spPr>
          <a:xfrm>
            <a:off x="5865398" y="3514352"/>
            <a:ext cx="2686931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O </a:t>
            </a:r>
            <a:r>
              <a:rPr lang="pt-BR" sz="1200" dirty="0" err="1"/>
              <a:t>Planner</a:t>
            </a:r>
            <a:r>
              <a:rPr lang="pt-BR" sz="1200" dirty="0"/>
              <a:t> é um aplicativo para </a:t>
            </a:r>
            <a:r>
              <a:rPr lang="pt-BR" sz="1200" dirty="0">
                <a:highlight>
                  <a:srgbClr val="A3B1F7"/>
                </a:highlight>
              </a:rPr>
              <a:t>organizar o trabalho </a:t>
            </a:r>
            <a:r>
              <a:rPr lang="pt-BR" sz="1200" dirty="0"/>
              <a:t>em equipe. Ele é </a:t>
            </a:r>
            <a:r>
              <a:rPr lang="pt-BR" sz="1200" dirty="0">
                <a:highlight>
                  <a:srgbClr val="A3B1F7"/>
                </a:highlight>
              </a:rPr>
              <a:t>um “Quadro </a:t>
            </a:r>
            <a:r>
              <a:rPr lang="pt-BR" sz="1200" dirty="0" err="1">
                <a:highlight>
                  <a:srgbClr val="A3B1F7"/>
                </a:highlight>
              </a:rPr>
              <a:t>Kanban</a:t>
            </a:r>
            <a:r>
              <a:rPr lang="pt-BR" sz="1200" dirty="0">
                <a:highlight>
                  <a:srgbClr val="A3B1F7"/>
                </a:highlight>
              </a:rPr>
              <a:t> Online”, </a:t>
            </a:r>
            <a:r>
              <a:rPr lang="pt-BR" sz="1200" dirty="0"/>
              <a:t>muito mais do que uma simples lista de tarefas.</a:t>
            </a:r>
            <a:endParaRPr lang="fr-FR" sz="1200" dirty="0"/>
          </a:p>
        </p:txBody>
      </p:sp>
      <p:sp>
        <p:nvSpPr>
          <p:cNvPr id="266" name="Google Shape;266;p41"/>
          <p:cNvSpPr/>
          <p:nvPr/>
        </p:nvSpPr>
        <p:spPr>
          <a:xfrm>
            <a:off x="25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5363400" y="1985675"/>
            <a:ext cx="37806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FD453269-8190-4AFE-8EDE-6F872907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1" y="2011782"/>
            <a:ext cx="1633207" cy="669616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D735EBA-3BB5-478D-B821-01B55B30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68" y="2075461"/>
            <a:ext cx="1495021" cy="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6;p41">
            <a:extLst>
              <a:ext uri="{FF2B5EF4-FFF2-40B4-BE49-F238E27FC236}">
                <a16:creationId xmlns:a16="http://schemas.microsoft.com/office/drawing/2014/main" id="{20109ACE-67D1-458F-AD45-36272148383F}"/>
              </a:ext>
            </a:extLst>
          </p:cNvPr>
          <p:cNvSpPr/>
          <p:nvPr/>
        </p:nvSpPr>
        <p:spPr>
          <a:xfrm>
            <a:off x="24" y="0"/>
            <a:ext cx="5372075" cy="51435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A3B1F7"/>
              </a:highlight>
            </a:endParaRPr>
          </a:p>
        </p:txBody>
      </p:sp>
      <p:sp>
        <p:nvSpPr>
          <p:cNvPr id="824" name="Google Shape;824;p6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OBRIGADO!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27" name="Google Shape;827;p6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ALGUMA PERGUNTA?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3" name="Google Shape;843;p69"/>
          <p:cNvSpPr/>
          <p:nvPr/>
        </p:nvSpPr>
        <p:spPr>
          <a:xfrm>
            <a:off x="720000" y="1434214"/>
            <a:ext cx="2791800" cy="1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F9C613AB-2922-4E14-994E-FB8A1D6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4" y="4750026"/>
            <a:ext cx="1718803" cy="343761"/>
          </a:xfrm>
          <a:prstGeom prst="rect">
            <a:avLst/>
          </a:prstGeom>
        </p:spPr>
      </p:pic>
      <p:pic>
        <p:nvPicPr>
          <p:cNvPr id="3" name="Imagem 2" descr="Desenho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F0A57A9-FA35-489F-A11C-EB197A96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62" y="4552705"/>
            <a:ext cx="1804333" cy="475308"/>
          </a:xfrm>
          <a:prstGeom prst="rect">
            <a:avLst/>
          </a:prstGeom>
        </p:spPr>
      </p:pic>
      <p:pic>
        <p:nvPicPr>
          <p:cNvPr id="15" name="Imagem 14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DF2D935A-1C74-4F4B-BFFB-895A5D36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766" y="4025966"/>
            <a:ext cx="756445" cy="10534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A5CEF5-816B-44E7-4B69-DDC8BA354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162" y="1102960"/>
            <a:ext cx="3615003" cy="3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21;p37">
            <a:extLst>
              <a:ext uri="{FF2B5EF4-FFF2-40B4-BE49-F238E27FC236}">
                <a16:creationId xmlns:a16="http://schemas.microsoft.com/office/drawing/2014/main" id="{4CBF28A5-3345-4B0C-85BE-7EEA8DC9BF06}"/>
              </a:ext>
            </a:extLst>
          </p:cNvPr>
          <p:cNvSpPr/>
          <p:nvPr/>
        </p:nvSpPr>
        <p:spPr>
          <a:xfrm>
            <a:off x="0" y="-1"/>
            <a:ext cx="9144000" cy="1124243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732990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732990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0" y="1524366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0" y="4327422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89030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FINANCEIRO</a:t>
            </a:r>
            <a:endParaRPr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 idx="2"/>
          </p:nvPr>
        </p:nvSpPr>
        <p:spPr>
          <a:xfrm>
            <a:off x="989738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5" name="Google Shape;225;p37"/>
          <p:cNvSpPr txBox="1">
            <a:spLocks noGrp="1"/>
          </p:cNvSpPr>
          <p:nvPr>
            <p:ph type="subTitle" idx="1"/>
          </p:nvPr>
        </p:nvSpPr>
        <p:spPr>
          <a:xfrm>
            <a:off x="1890300" y="1720648"/>
            <a:ext cx="26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do </a:t>
            </a:r>
            <a:r>
              <a:rPr lang="en" sz="1200" dirty="0">
                <a:highlight>
                  <a:srgbClr val="A3B1F7"/>
                </a:highlight>
              </a:rPr>
              <a:t>fluxo de caixa</a:t>
            </a:r>
            <a:r>
              <a:rPr lang="en" sz="1200" dirty="0"/>
              <a:t>, entrada e saida de dinheiro.</a:t>
            </a:r>
            <a:endParaRPr lang="fr-FR" sz="12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 idx="3"/>
          </p:nvPr>
        </p:nvSpPr>
        <p:spPr>
          <a:xfrm>
            <a:off x="4917450" y="1380054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DE ESTOQUE</a:t>
            </a:r>
            <a:endParaRPr dirty="0"/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7330050" y="159906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5"/>
          </p:nvPr>
        </p:nvSpPr>
        <p:spPr>
          <a:xfrm>
            <a:off x="4917450" y="172687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Controle de entrada e saida de </a:t>
            </a:r>
            <a:r>
              <a:rPr lang="en" sz="1200" dirty="0">
                <a:highlight>
                  <a:srgbClr val="A3B1F7"/>
                </a:highlight>
              </a:rPr>
              <a:t>produtos</a:t>
            </a:r>
            <a:r>
              <a:rPr lang="en" sz="1200" dirty="0"/>
              <a:t> do estoque.</a:t>
            </a:r>
            <a:endParaRPr sz="1200"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1890100" y="4183622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RELATÓRIOS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 idx="7"/>
          </p:nvPr>
        </p:nvSpPr>
        <p:spPr>
          <a:xfrm>
            <a:off x="989738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8"/>
          </p:nvPr>
        </p:nvSpPr>
        <p:spPr>
          <a:xfrm>
            <a:off x="189010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Relatórios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gastos</a:t>
            </a:r>
            <a:r>
              <a:rPr lang="en-US" sz="1200" dirty="0"/>
              <a:t> mensais e </a:t>
            </a:r>
            <a:r>
              <a:rPr lang="en-US" sz="1200" dirty="0" err="1">
                <a:highlight>
                  <a:srgbClr val="A3B1F7"/>
                </a:highlight>
              </a:rPr>
              <a:t>produtos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>
                <a:highlight>
                  <a:srgbClr val="A3B1F7"/>
                </a:highlight>
              </a:rPr>
              <a:t>vendidos</a:t>
            </a:r>
            <a:r>
              <a:rPr lang="en-US" sz="1200" dirty="0"/>
              <a:t>.</a:t>
            </a:r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 idx="9"/>
          </p:nvPr>
        </p:nvSpPr>
        <p:spPr>
          <a:xfrm>
            <a:off x="4632512" y="4183622"/>
            <a:ext cx="2621138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 DE FUNCINÁRIO</a:t>
            </a:r>
            <a:endParaRPr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7329901" y="4402122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4"/>
          </p:nvPr>
        </p:nvSpPr>
        <p:spPr>
          <a:xfrm>
            <a:off x="4917250" y="453054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Gestão</a:t>
            </a:r>
            <a:r>
              <a:rPr lang="en-US" sz="1200" dirty="0"/>
              <a:t> de </a:t>
            </a:r>
            <a:r>
              <a:rPr lang="en-US" sz="1200" dirty="0" err="1">
                <a:highlight>
                  <a:srgbClr val="A3B1F7"/>
                </a:highlight>
              </a:rPr>
              <a:t>vendas</a:t>
            </a:r>
            <a:r>
              <a:rPr lang="en-US" sz="1200" dirty="0">
                <a:highlight>
                  <a:srgbClr val="DAD2F1"/>
                </a:highlight>
              </a:rPr>
              <a:t> </a:t>
            </a:r>
            <a:r>
              <a:rPr lang="en-US" sz="1200" dirty="0"/>
              <a:t>e </a:t>
            </a:r>
            <a:r>
              <a:rPr lang="en-US" sz="1200" dirty="0" err="1">
                <a:highlight>
                  <a:srgbClr val="A3B1F7"/>
                </a:highlight>
              </a:rPr>
              <a:t>controle</a:t>
            </a:r>
            <a:r>
              <a:rPr lang="en-US" sz="1200" dirty="0"/>
              <a:t> de entrada e </a:t>
            </a:r>
            <a:r>
              <a:rPr lang="en-US" sz="1200" dirty="0" err="1"/>
              <a:t>saida</a:t>
            </a:r>
            <a:r>
              <a:rPr lang="en-US" sz="1200" dirty="0"/>
              <a:t>.</a:t>
            </a:r>
            <a:endParaRPr lang="en-US" sz="1200" dirty="0">
              <a:highlight>
                <a:srgbClr val="DAD2F1"/>
              </a:highlight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ESTOQUE CERTO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" name="Google Shape;220;p37">
            <a:extLst>
              <a:ext uri="{FF2B5EF4-FFF2-40B4-BE49-F238E27FC236}">
                <a16:creationId xmlns:a16="http://schemas.microsoft.com/office/drawing/2014/main" id="{8D6EC369-BE69-421A-941D-D0EF0ADEEC44}"/>
              </a:ext>
            </a:extLst>
          </p:cNvPr>
          <p:cNvSpPr/>
          <p:nvPr/>
        </p:nvSpPr>
        <p:spPr>
          <a:xfrm>
            <a:off x="73343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2;p37">
            <a:extLst>
              <a:ext uri="{FF2B5EF4-FFF2-40B4-BE49-F238E27FC236}">
                <a16:creationId xmlns:a16="http://schemas.microsoft.com/office/drawing/2014/main" id="{DD9ABE71-A2FB-4140-ACDA-34A7A080D345}"/>
              </a:ext>
            </a:extLst>
          </p:cNvPr>
          <p:cNvSpPr/>
          <p:nvPr/>
        </p:nvSpPr>
        <p:spPr>
          <a:xfrm>
            <a:off x="4476" y="2893060"/>
            <a:ext cx="1814100" cy="5430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9;p37">
            <a:extLst>
              <a:ext uri="{FF2B5EF4-FFF2-40B4-BE49-F238E27FC236}">
                <a16:creationId xmlns:a16="http://schemas.microsoft.com/office/drawing/2014/main" id="{78B73610-5ABD-4099-B881-BA02C1C96134}"/>
              </a:ext>
            </a:extLst>
          </p:cNvPr>
          <p:cNvSpPr txBox="1">
            <a:spLocks/>
          </p:cNvSpPr>
          <p:nvPr/>
        </p:nvSpPr>
        <p:spPr>
          <a:xfrm>
            <a:off x="1894576" y="2749260"/>
            <a:ext cx="2336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PDV ONLINE</a:t>
            </a:r>
          </a:p>
        </p:txBody>
      </p:sp>
      <p:sp>
        <p:nvSpPr>
          <p:cNvPr id="22" name="Google Shape;230;p37">
            <a:extLst>
              <a:ext uri="{FF2B5EF4-FFF2-40B4-BE49-F238E27FC236}">
                <a16:creationId xmlns:a16="http://schemas.microsoft.com/office/drawing/2014/main" id="{0BEAC5E9-7DE1-4103-959B-54790246C022}"/>
              </a:ext>
            </a:extLst>
          </p:cNvPr>
          <p:cNvSpPr txBox="1">
            <a:spLocks/>
          </p:cNvSpPr>
          <p:nvPr/>
        </p:nvSpPr>
        <p:spPr>
          <a:xfrm>
            <a:off x="994214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3" name="Google Shape;231;p37">
            <a:extLst>
              <a:ext uri="{FF2B5EF4-FFF2-40B4-BE49-F238E27FC236}">
                <a16:creationId xmlns:a16="http://schemas.microsoft.com/office/drawing/2014/main" id="{25520523-B112-4E76-AB5B-2029281A8D45}"/>
              </a:ext>
            </a:extLst>
          </p:cNvPr>
          <p:cNvSpPr txBox="1">
            <a:spLocks/>
          </p:cNvSpPr>
          <p:nvPr/>
        </p:nvSpPr>
        <p:spPr>
          <a:xfrm>
            <a:off x="189457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no registro de vendas.</a:t>
            </a:r>
          </a:p>
        </p:txBody>
      </p:sp>
      <p:sp>
        <p:nvSpPr>
          <p:cNvPr id="24" name="Google Shape;232;p37">
            <a:extLst>
              <a:ext uri="{FF2B5EF4-FFF2-40B4-BE49-F238E27FC236}">
                <a16:creationId xmlns:a16="http://schemas.microsoft.com/office/drawing/2014/main" id="{347679E0-FC11-4FCE-B6CA-3BF7AF7733BA}"/>
              </a:ext>
            </a:extLst>
          </p:cNvPr>
          <p:cNvSpPr txBox="1">
            <a:spLocks/>
          </p:cNvSpPr>
          <p:nvPr/>
        </p:nvSpPr>
        <p:spPr>
          <a:xfrm>
            <a:off x="4444253" y="2749260"/>
            <a:ext cx="281387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CADASTRO DE CLIENTES</a:t>
            </a:r>
            <a:endParaRPr lang="pt-BR" dirty="0"/>
          </a:p>
        </p:txBody>
      </p:sp>
      <p:sp>
        <p:nvSpPr>
          <p:cNvPr id="25" name="Google Shape;233;p37">
            <a:extLst>
              <a:ext uri="{FF2B5EF4-FFF2-40B4-BE49-F238E27FC236}">
                <a16:creationId xmlns:a16="http://schemas.microsoft.com/office/drawing/2014/main" id="{11A09977-57B8-4B7F-8A7F-BDDB97542AA2}"/>
              </a:ext>
            </a:extLst>
          </p:cNvPr>
          <p:cNvSpPr txBox="1">
            <a:spLocks/>
          </p:cNvSpPr>
          <p:nvPr/>
        </p:nvSpPr>
        <p:spPr>
          <a:xfrm>
            <a:off x="7334377" y="2967760"/>
            <a:ext cx="82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6" name="Google Shape;234;p37">
            <a:extLst>
              <a:ext uri="{FF2B5EF4-FFF2-40B4-BE49-F238E27FC236}">
                <a16:creationId xmlns:a16="http://schemas.microsoft.com/office/drawing/2014/main" id="{56A8A5A3-71DB-4C32-9A16-7FC18E6B4195}"/>
              </a:ext>
            </a:extLst>
          </p:cNvPr>
          <p:cNvSpPr txBox="1">
            <a:spLocks/>
          </p:cNvSpPr>
          <p:nvPr/>
        </p:nvSpPr>
        <p:spPr>
          <a:xfrm>
            <a:off x="4921726" y="309618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sz="1200" dirty="0"/>
              <a:t>Gestão dos clientes para </a:t>
            </a:r>
            <a:r>
              <a:rPr lang="fr-FR" sz="1200" dirty="0">
                <a:highlight>
                  <a:srgbClr val="A3B1F7"/>
                </a:highlight>
              </a:rPr>
              <a:t>automatização</a:t>
            </a:r>
            <a:r>
              <a:rPr lang="fr-FR" sz="1200" dirty="0"/>
              <a:t> das vendas.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subTitle" idx="1"/>
          </p:nvPr>
        </p:nvSpPr>
        <p:spPr>
          <a:xfrm>
            <a:off x="4495787" y="3310453"/>
            <a:ext cx="4227005" cy="87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3.9 Milhões de </a:t>
            </a:r>
            <a:r>
              <a:rPr lang="pt-BR" dirty="0">
                <a:highlight>
                  <a:srgbClr val="A3B1F7"/>
                </a:highlight>
              </a:rPr>
              <a:t>pequenos negócios </a:t>
            </a:r>
            <a:r>
              <a:rPr lang="pt-BR" dirty="0"/>
              <a:t>foram abertos em 2021, com crescimento de </a:t>
            </a:r>
            <a:r>
              <a:rPr lang="pt-BR" dirty="0">
                <a:highlight>
                  <a:srgbClr val="A3B1F7"/>
                </a:highlight>
              </a:rPr>
              <a:t>19,8%</a:t>
            </a:r>
            <a:r>
              <a:rPr lang="pt-BR" dirty="0"/>
              <a:t> em relação a 2020.</a:t>
            </a:r>
            <a:endParaRPr lang="fr-FR" dirty="0"/>
          </a:p>
        </p:txBody>
      </p:sp>
      <p:sp>
        <p:nvSpPr>
          <p:cNvPr id="431" name="Google Shape;431;p48"/>
          <p:cNvSpPr txBox="1">
            <a:spLocks noGrp="1"/>
          </p:cNvSpPr>
          <p:nvPr>
            <p:ph type="title"/>
          </p:nvPr>
        </p:nvSpPr>
        <p:spPr>
          <a:xfrm>
            <a:off x="4271494" y="768034"/>
            <a:ext cx="4358798" cy="2389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3.9 MILHÕES</a:t>
            </a:r>
            <a:endParaRPr lang="pt-BR" sz="7200"/>
          </a:p>
        </p:txBody>
      </p:sp>
      <p:sp>
        <p:nvSpPr>
          <p:cNvPr id="432" name="Google Shape;432;p48"/>
          <p:cNvSpPr/>
          <p:nvPr/>
        </p:nvSpPr>
        <p:spPr>
          <a:xfrm>
            <a:off x="4753536" y="3054199"/>
            <a:ext cx="3677770" cy="103259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E3138F3-98BB-4F40-8BC3-215810067FA8}"/>
              </a:ext>
            </a:extLst>
          </p:cNvPr>
          <p:cNvSpPr/>
          <p:nvPr/>
        </p:nvSpPr>
        <p:spPr>
          <a:xfrm>
            <a:off x="0" y="0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C340F9-1F90-4F3F-86E6-DE5600C186B4}"/>
              </a:ext>
            </a:extLst>
          </p:cNvPr>
          <p:cNvSpPr/>
          <p:nvPr/>
        </p:nvSpPr>
        <p:spPr>
          <a:xfrm>
            <a:off x="0" y="4551829"/>
            <a:ext cx="9144000" cy="591671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C9E2FB-DA79-7E68-853A-147F9F5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8" y="722426"/>
            <a:ext cx="3466621" cy="346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614935"/>
              </p:ext>
            </p:extLst>
          </p:nvPr>
        </p:nvGraphicFramePr>
        <p:xfrm>
          <a:off x="1697501" y="736702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801;p67">
            <a:extLst>
              <a:ext uri="{FF2B5EF4-FFF2-40B4-BE49-F238E27FC236}">
                <a16:creationId xmlns:a16="http://schemas.microsoft.com/office/drawing/2014/main" id="{4D34361E-D3FE-4BE7-B6EE-A09E54689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9" y="43314"/>
            <a:ext cx="716761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bg1"/>
                </a:solidFill>
              </a:rPr>
              <a:t>Abertura de Empresas no Brasil - 1° Quadrimestre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DAF71A-3AE7-425E-99C4-CA1DCB9B8D31}"/>
              </a:ext>
            </a:extLst>
          </p:cNvPr>
          <p:cNvSpPr txBox="1"/>
          <p:nvPr/>
        </p:nvSpPr>
        <p:spPr>
          <a:xfrm>
            <a:off x="1697501" y="4155244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Fonte: Target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0F8EFE-5190-402E-AA53-913F32EFF9DC}"/>
              </a:ext>
            </a:extLst>
          </p:cNvPr>
          <p:cNvSpPr txBox="1"/>
          <p:nvPr/>
        </p:nvSpPr>
        <p:spPr>
          <a:xfrm>
            <a:off x="1697501" y="4339968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/>
                </a:solidFill>
                <a:highlight>
                  <a:srgbClr val="A3B1F7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Abril 2021</a:t>
            </a:r>
          </a:p>
        </p:txBody>
      </p:sp>
    </p:spTree>
    <p:extLst>
      <p:ext uri="{BB962C8B-B14F-4D97-AF65-F5344CB8AC3E}">
        <p14:creationId xmlns:p14="http://schemas.microsoft.com/office/powerpoint/2010/main" val="327696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488C75DE-8046-4479-B0A7-777A7CB44029}"/>
              </a:ext>
            </a:extLst>
          </p:cNvPr>
          <p:cNvSpPr/>
          <p:nvPr/>
        </p:nvSpPr>
        <p:spPr>
          <a:xfrm>
            <a:off x="0" y="-26283"/>
            <a:ext cx="9144000" cy="1133458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PRINCIPAIS CAUSAS PARA MEI’S FALIREM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 idx="2"/>
          </p:nvPr>
        </p:nvSpPr>
        <p:spPr>
          <a:xfrm>
            <a:off x="720000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 GESTÃO FINANCEIRA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720000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Não ter um controle efetivo de seus custos e aplicações financeiras é um erro muito comum.</a:t>
            </a:r>
            <a:endParaRPr lang="fr-FR" sz="120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3"/>
          </p:nvPr>
        </p:nvSpPr>
        <p:spPr>
          <a:xfrm>
            <a:off x="3361363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AVERSÃO A TECNOLOGIA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4"/>
          </p:nvPr>
        </p:nvSpPr>
        <p:spPr>
          <a:xfrm>
            <a:off x="3361350" y="3210324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Tecnologia serve não somente para reduzir falhas, mas também reduzindo o tempo gasto com operações manuais. </a:t>
            </a:r>
            <a:endParaRPr lang="fr-FR" sz="1200"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5"/>
          </p:nvPr>
        </p:nvSpPr>
        <p:spPr>
          <a:xfrm>
            <a:off x="6002725" y="2789400"/>
            <a:ext cx="2421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DEMANDA DE ESTOQUE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6"/>
          </p:nvPr>
        </p:nvSpPr>
        <p:spPr>
          <a:xfrm>
            <a:off x="6002725" y="3212425"/>
            <a:ext cx="2421300" cy="6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Muitos empreendedores não fazem uma análise da curva ABC do seus próprios produtos.</a:t>
            </a:r>
            <a:endParaRPr lang="fr-FR" sz="1200"/>
          </a:p>
        </p:txBody>
      </p:sp>
      <p:sp>
        <p:nvSpPr>
          <p:cNvPr id="292" name="Google Shape;292;p42"/>
          <p:cNvSpPr/>
          <p:nvPr/>
        </p:nvSpPr>
        <p:spPr>
          <a:xfrm>
            <a:off x="819215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3460123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6101031" y="1814250"/>
            <a:ext cx="692700" cy="718200"/>
          </a:xfrm>
          <a:prstGeom prst="rect">
            <a:avLst/>
          </a:prstGeom>
          <a:solidFill>
            <a:srgbClr val="A3B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2161ADD-C37B-4763-B9AA-EACE0A96DF6F}"/>
              </a:ext>
            </a:extLst>
          </p:cNvPr>
          <p:cNvSpPr/>
          <p:nvPr/>
        </p:nvSpPr>
        <p:spPr>
          <a:xfrm>
            <a:off x="0" y="4570800"/>
            <a:ext cx="720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8F209B6-C897-46E9-9311-D145077F0C3C}"/>
              </a:ext>
            </a:extLst>
          </p:cNvPr>
          <p:cNvSpPr/>
          <p:nvPr/>
        </p:nvSpPr>
        <p:spPr>
          <a:xfrm>
            <a:off x="4832252" y="4570800"/>
            <a:ext cx="4311748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6187;p84">
            <a:extLst>
              <a:ext uri="{FF2B5EF4-FFF2-40B4-BE49-F238E27FC236}">
                <a16:creationId xmlns:a16="http://schemas.microsoft.com/office/drawing/2014/main" id="{83B47005-78D1-4C04-81BF-0436C7C00B72}"/>
              </a:ext>
            </a:extLst>
          </p:cNvPr>
          <p:cNvSpPr/>
          <p:nvPr/>
        </p:nvSpPr>
        <p:spPr>
          <a:xfrm>
            <a:off x="946010" y="1961016"/>
            <a:ext cx="439109" cy="438037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5815;p82">
            <a:extLst>
              <a:ext uri="{FF2B5EF4-FFF2-40B4-BE49-F238E27FC236}">
                <a16:creationId xmlns:a16="http://schemas.microsoft.com/office/drawing/2014/main" id="{23F87691-3328-4638-8841-349ABD1C1FF0}"/>
              </a:ext>
            </a:extLst>
          </p:cNvPr>
          <p:cNvGrpSpPr/>
          <p:nvPr/>
        </p:nvGrpSpPr>
        <p:grpSpPr>
          <a:xfrm>
            <a:off x="6256574" y="1976365"/>
            <a:ext cx="425580" cy="42282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33" name="Google Shape;5816;p82">
              <a:extLst>
                <a:ext uri="{FF2B5EF4-FFF2-40B4-BE49-F238E27FC236}">
                  <a16:creationId xmlns:a16="http://schemas.microsoft.com/office/drawing/2014/main" id="{B2396D8B-CAFC-41D8-8201-E84BAF31FDDB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817;p82">
              <a:extLst>
                <a:ext uri="{FF2B5EF4-FFF2-40B4-BE49-F238E27FC236}">
                  <a16:creationId xmlns:a16="http://schemas.microsoft.com/office/drawing/2014/main" id="{C17C9A4B-C231-4C3A-A748-D5C89A326BE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818;p82">
              <a:extLst>
                <a:ext uri="{FF2B5EF4-FFF2-40B4-BE49-F238E27FC236}">
                  <a16:creationId xmlns:a16="http://schemas.microsoft.com/office/drawing/2014/main" id="{919E0C19-0DA4-430F-92DD-20EAEAA976D6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819;p82">
              <a:extLst>
                <a:ext uri="{FF2B5EF4-FFF2-40B4-BE49-F238E27FC236}">
                  <a16:creationId xmlns:a16="http://schemas.microsoft.com/office/drawing/2014/main" id="{E3F94C1B-5C36-4176-989F-69C0B77C64D2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6254;p84">
            <a:extLst>
              <a:ext uri="{FF2B5EF4-FFF2-40B4-BE49-F238E27FC236}">
                <a16:creationId xmlns:a16="http://schemas.microsoft.com/office/drawing/2014/main" id="{F478B1BF-D08E-4AE9-AC40-46870F94D41E}"/>
              </a:ext>
            </a:extLst>
          </p:cNvPr>
          <p:cNvGrpSpPr/>
          <p:nvPr/>
        </p:nvGrpSpPr>
        <p:grpSpPr>
          <a:xfrm>
            <a:off x="3578285" y="1943792"/>
            <a:ext cx="456376" cy="455261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39" name="Google Shape;6255;p84">
              <a:extLst>
                <a:ext uri="{FF2B5EF4-FFF2-40B4-BE49-F238E27FC236}">
                  <a16:creationId xmlns:a16="http://schemas.microsoft.com/office/drawing/2014/main" id="{13720CBD-FCE2-4AC3-9F8E-C846AF929367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56;p84">
              <a:extLst>
                <a:ext uri="{FF2B5EF4-FFF2-40B4-BE49-F238E27FC236}">
                  <a16:creationId xmlns:a16="http://schemas.microsoft.com/office/drawing/2014/main" id="{2E206A8A-C185-4F1D-8018-3A2075535624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C751177-922E-46F3-8CD4-00CFB94B9E5B}"/>
              </a:ext>
            </a:extLst>
          </p:cNvPr>
          <p:cNvSpPr/>
          <p:nvPr/>
        </p:nvSpPr>
        <p:spPr>
          <a:xfrm>
            <a:off x="3731837" y="1976365"/>
            <a:ext cx="157880" cy="2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D5356"/>
                </a:solidFill>
              </a:rPr>
              <a:t>O QUE É ERP?</a:t>
            </a:r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4258249" cy="178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ERP </a:t>
            </a:r>
            <a:r>
              <a:rPr lang="pt-BR" b="1" i="1" dirty="0"/>
              <a:t>(Enterprise </a:t>
            </a:r>
            <a:r>
              <a:rPr lang="pt-BR" b="1" i="1" dirty="0" err="1"/>
              <a:t>Resource</a:t>
            </a:r>
            <a:r>
              <a:rPr lang="pt-BR" b="1" i="1" dirty="0"/>
              <a:t> Planning)  </a:t>
            </a:r>
            <a:r>
              <a:rPr lang="pt-BR" dirty="0"/>
              <a:t>é um </a:t>
            </a:r>
            <a:r>
              <a:rPr lang="pt-BR" dirty="0">
                <a:solidFill>
                  <a:schemeClr val="tx1"/>
                </a:solidFill>
                <a:highlight>
                  <a:srgbClr val="A3B1F7"/>
                </a:highlight>
              </a:rPr>
              <a:t>Sistema de Gestão Empresarial</a:t>
            </a:r>
            <a:r>
              <a:rPr lang="pt-BR" dirty="0"/>
              <a:t>, que auxilia nos processos internos, </a:t>
            </a:r>
            <a:r>
              <a:rPr lang="pt-BR" dirty="0">
                <a:highlight>
                  <a:srgbClr val="A3B1F7"/>
                </a:highlight>
              </a:rPr>
              <a:t>automatizando operações manuais</a:t>
            </a:r>
            <a:r>
              <a:rPr lang="pt-BR" dirty="0"/>
              <a:t> e transformando-as em processos de software, garantindo a </a:t>
            </a:r>
            <a:r>
              <a:rPr lang="pt-BR" dirty="0">
                <a:highlight>
                  <a:srgbClr val="A3B1F7"/>
                </a:highlight>
              </a:rPr>
              <a:t>guarda das informações em seu banco de dados.</a:t>
            </a:r>
            <a:endParaRPr lang="fr-FR" dirty="0">
              <a:highlight>
                <a:srgbClr val="A3B1F7"/>
              </a:highligh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C4B413-EB48-48C4-823A-AD71BBB391AF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80164C-3EED-4B94-8081-E15775261E1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B39ADF-FE15-4E11-998D-09231320D058}"/>
              </a:ext>
            </a:extLst>
          </p:cNvPr>
          <p:cNvSpPr/>
          <p:nvPr/>
        </p:nvSpPr>
        <p:spPr>
          <a:xfrm>
            <a:off x="-721659" y="1402981"/>
            <a:ext cx="177053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B2D8F4-EA61-53AA-AC20-3AC3396F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33" y="1109383"/>
            <a:ext cx="3177988" cy="3177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D42D66-0011-406F-B987-E03B56908E2E}"/>
              </a:ext>
            </a:extLst>
          </p:cNvPr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8BC741-3D78-4C36-A3D5-11706CDAA75C}"/>
              </a:ext>
            </a:extLst>
          </p:cNvPr>
          <p:cNvSpPr/>
          <p:nvPr/>
        </p:nvSpPr>
        <p:spPr>
          <a:xfrm>
            <a:off x="0" y="4570800"/>
            <a:ext cx="9144000" cy="572700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9C506AC-07EC-4791-A325-9E27C04E7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7187119"/>
              </p:ext>
            </p:extLst>
          </p:nvPr>
        </p:nvGraphicFramePr>
        <p:xfrm>
          <a:off x="1697502" y="757424"/>
          <a:ext cx="5748997" cy="3490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Imagem">
            <a:extLst>
              <a:ext uri="{FF2B5EF4-FFF2-40B4-BE49-F238E27FC236}">
                <a16:creationId xmlns:a16="http://schemas.microsoft.com/office/drawing/2014/main" id="{44F1E0CF-3F30-4A94-AEF4-54265374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4004616"/>
            <a:ext cx="1899607" cy="4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84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E3610C-1C0D-4A45-A0C1-2E72D3BC7394}"/>
              </a:ext>
            </a:extLst>
          </p:cNvPr>
          <p:cNvSpPr/>
          <p:nvPr/>
        </p:nvSpPr>
        <p:spPr>
          <a:xfrm>
            <a:off x="0" y="0"/>
            <a:ext cx="9144000" cy="1070942"/>
          </a:xfrm>
          <a:prstGeom prst="rect">
            <a:avLst/>
          </a:prstGeom>
          <a:solidFill>
            <a:srgbClr val="566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BENEFÍCIOS DO ERP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2"/>
          </p:nvPr>
        </p:nvSpPr>
        <p:spPr>
          <a:xfrm>
            <a:off x="7200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FINANCEIRO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720001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 gerenciamento de fluxo de caixa.</a:t>
            </a:r>
            <a:endParaRPr lang="fr-FR"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3"/>
          </p:nvPr>
        </p:nvSpPr>
        <p:spPr>
          <a:xfrm>
            <a:off x="3403801" y="19824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ESTOQUE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ubTitle" idx="4"/>
          </p:nvPr>
        </p:nvSpPr>
        <p:spPr>
          <a:xfrm>
            <a:off x="3457741" y="23893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 e automatização do fluxo de estoque.</a:t>
            </a:r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9"/>
          </p:nvPr>
        </p:nvSpPr>
        <p:spPr>
          <a:xfrm>
            <a:off x="6067975" y="1982475"/>
            <a:ext cx="2356025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GESTÃO DE FUNCIONÁRIOS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13"/>
          </p:nvPr>
        </p:nvSpPr>
        <p:spPr>
          <a:xfrm>
            <a:off x="6067976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Organização de funcionário e controle.</a:t>
            </a:r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DE CUSTOS</a:t>
            </a:r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6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Priorização de processos mais importantes .</a:t>
            </a:r>
            <a:endParaRPr lang="fr-FR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7"/>
          </p:nvPr>
        </p:nvSpPr>
        <p:spPr>
          <a:xfrm>
            <a:off x="3403801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MAIOR PRODUTIVIDADE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8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Tornando os processos muito mais eficazes.</a:t>
            </a:r>
            <a:endParaRPr lang="fr-FR"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 idx="14"/>
          </p:nvPr>
        </p:nvSpPr>
        <p:spPr>
          <a:xfrm>
            <a:off x="6067976" y="377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AUTOMATIZAÇÃO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5"/>
          </p:nvPr>
        </p:nvSpPr>
        <p:spPr>
          <a:xfrm>
            <a:off x="6067976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Automatização das operações manuais.</a:t>
            </a:r>
          </a:p>
        </p:txBody>
      </p:sp>
      <p:sp>
        <p:nvSpPr>
          <p:cNvPr id="385" name="Google Shape;385;p44"/>
          <p:cNvSpPr/>
          <p:nvPr/>
        </p:nvSpPr>
        <p:spPr>
          <a:xfrm>
            <a:off x="6169844" y="3242858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87;p84">
            <a:extLst>
              <a:ext uri="{FF2B5EF4-FFF2-40B4-BE49-F238E27FC236}">
                <a16:creationId xmlns:a16="http://schemas.microsoft.com/office/drawing/2014/main" id="{09A45EC6-AF04-4424-BA85-20E1FCF6DEC8}"/>
              </a:ext>
            </a:extLst>
          </p:cNvPr>
          <p:cNvSpPr/>
          <p:nvPr/>
        </p:nvSpPr>
        <p:spPr>
          <a:xfrm>
            <a:off x="806017" y="148409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815;p82">
            <a:extLst>
              <a:ext uri="{FF2B5EF4-FFF2-40B4-BE49-F238E27FC236}">
                <a16:creationId xmlns:a16="http://schemas.microsoft.com/office/drawing/2014/main" id="{73AED0A8-3FCC-41C4-848B-6A2EBC73BCC3}"/>
              </a:ext>
            </a:extLst>
          </p:cNvPr>
          <p:cNvGrpSpPr/>
          <p:nvPr/>
        </p:nvGrpSpPr>
        <p:grpSpPr>
          <a:xfrm>
            <a:off x="3580797" y="1461310"/>
            <a:ext cx="339411" cy="337210"/>
            <a:chOff x="5049575" y="4993600"/>
            <a:chExt cx="482050" cy="478925"/>
          </a:xfrm>
          <a:solidFill>
            <a:schemeClr val="accent1"/>
          </a:solidFill>
        </p:grpSpPr>
        <p:sp>
          <p:nvSpPr>
            <p:cNvPr id="49" name="Google Shape;5816;p82">
              <a:extLst>
                <a:ext uri="{FF2B5EF4-FFF2-40B4-BE49-F238E27FC236}">
                  <a16:creationId xmlns:a16="http://schemas.microsoft.com/office/drawing/2014/main" id="{E10DDDDE-4E1E-41A5-83F2-5858D531F187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17;p82">
              <a:extLst>
                <a:ext uri="{FF2B5EF4-FFF2-40B4-BE49-F238E27FC236}">
                  <a16:creationId xmlns:a16="http://schemas.microsoft.com/office/drawing/2014/main" id="{7D9E21BB-EE86-489D-98D6-62ABFFB69817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18;p82">
              <a:extLst>
                <a:ext uri="{FF2B5EF4-FFF2-40B4-BE49-F238E27FC236}">
                  <a16:creationId xmlns:a16="http://schemas.microsoft.com/office/drawing/2014/main" id="{222753F0-84E9-4C08-B64A-B286E5414CC3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19;p82">
              <a:extLst>
                <a:ext uri="{FF2B5EF4-FFF2-40B4-BE49-F238E27FC236}">
                  <a16:creationId xmlns:a16="http://schemas.microsoft.com/office/drawing/2014/main" id="{31662CFE-7AA3-45A6-AD63-F7B1945AA518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6577;p84">
            <a:extLst>
              <a:ext uri="{FF2B5EF4-FFF2-40B4-BE49-F238E27FC236}">
                <a16:creationId xmlns:a16="http://schemas.microsoft.com/office/drawing/2014/main" id="{156059EE-A6DB-4A8A-9321-77DAECC21427}"/>
              </a:ext>
            </a:extLst>
          </p:cNvPr>
          <p:cNvGrpSpPr/>
          <p:nvPr/>
        </p:nvGrpSpPr>
        <p:grpSpPr>
          <a:xfrm>
            <a:off x="6169844" y="1484099"/>
            <a:ext cx="350079" cy="350079"/>
            <a:chOff x="3497300" y="3227275"/>
            <a:chExt cx="296175" cy="296175"/>
          </a:xfrm>
          <a:solidFill>
            <a:schemeClr val="accent1"/>
          </a:solidFill>
        </p:grpSpPr>
        <p:sp>
          <p:nvSpPr>
            <p:cNvPr id="54" name="Google Shape;6578;p84">
              <a:extLst>
                <a:ext uri="{FF2B5EF4-FFF2-40B4-BE49-F238E27FC236}">
                  <a16:creationId xmlns:a16="http://schemas.microsoft.com/office/drawing/2014/main" id="{6EC71602-DCB3-40B5-B359-F03CD395F52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84">
              <a:extLst>
                <a:ext uri="{FF2B5EF4-FFF2-40B4-BE49-F238E27FC236}">
                  <a16:creationId xmlns:a16="http://schemas.microsoft.com/office/drawing/2014/main" id="{1BE1D22E-AEB1-425F-8F7F-00AE4600C1EB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84">
              <a:extLst>
                <a:ext uri="{FF2B5EF4-FFF2-40B4-BE49-F238E27FC236}">
                  <a16:creationId xmlns:a16="http://schemas.microsoft.com/office/drawing/2014/main" id="{31CE7412-29D5-4A9D-A4C4-3B5D33D08273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84">
              <a:extLst>
                <a:ext uri="{FF2B5EF4-FFF2-40B4-BE49-F238E27FC236}">
                  <a16:creationId xmlns:a16="http://schemas.microsoft.com/office/drawing/2014/main" id="{8DE23D4B-3EBD-4FBE-9669-2F0755FC607D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84">
              <a:extLst>
                <a:ext uri="{FF2B5EF4-FFF2-40B4-BE49-F238E27FC236}">
                  <a16:creationId xmlns:a16="http://schemas.microsoft.com/office/drawing/2014/main" id="{81465A0B-927E-4552-852B-BE5E2D828131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84">
              <a:extLst>
                <a:ext uri="{FF2B5EF4-FFF2-40B4-BE49-F238E27FC236}">
                  <a16:creationId xmlns:a16="http://schemas.microsoft.com/office/drawing/2014/main" id="{192CE2C6-4990-45AD-A165-1703637AAE4F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84">
              <a:extLst>
                <a:ext uri="{FF2B5EF4-FFF2-40B4-BE49-F238E27FC236}">
                  <a16:creationId xmlns:a16="http://schemas.microsoft.com/office/drawing/2014/main" id="{BA5DDAC6-55D3-4FD4-A13B-AB99A108A3A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84">
              <a:extLst>
                <a:ext uri="{FF2B5EF4-FFF2-40B4-BE49-F238E27FC236}">
                  <a16:creationId xmlns:a16="http://schemas.microsoft.com/office/drawing/2014/main" id="{0942EF4B-6C59-4C7E-8FA4-1E46BFE03587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400;p86">
            <a:extLst>
              <a:ext uri="{FF2B5EF4-FFF2-40B4-BE49-F238E27FC236}">
                <a16:creationId xmlns:a16="http://schemas.microsoft.com/office/drawing/2014/main" id="{475D174C-158B-4B57-B584-5D54CDD00A88}"/>
              </a:ext>
            </a:extLst>
          </p:cNvPr>
          <p:cNvGrpSpPr/>
          <p:nvPr/>
        </p:nvGrpSpPr>
        <p:grpSpPr>
          <a:xfrm>
            <a:off x="3457741" y="3242008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63" name="Google Shape;7401;p86">
              <a:extLst>
                <a:ext uri="{FF2B5EF4-FFF2-40B4-BE49-F238E27FC236}">
                  <a16:creationId xmlns:a16="http://schemas.microsoft.com/office/drawing/2014/main" id="{DE5313AF-95E9-4093-973F-16A23FB791D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402;p86">
              <a:extLst>
                <a:ext uri="{FF2B5EF4-FFF2-40B4-BE49-F238E27FC236}">
                  <a16:creationId xmlns:a16="http://schemas.microsoft.com/office/drawing/2014/main" id="{C8983687-02D8-4B47-AAA0-9C386DA77218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403;p86">
              <a:extLst>
                <a:ext uri="{FF2B5EF4-FFF2-40B4-BE49-F238E27FC236}">
                  <a16:creationId xmlns:a16="http://schemas.microsoft.com/office/drawing/2014/main" id="{7C760075-44BC-4B67-B120-15B5C625401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254;p84">
            <a:extLst>
              <a:ext uri="{FF2B5EF4-FFF2-40B4-BE49-F238E27FC236}">
                <a16:creationId xmlns:a16="http://schemas.microsoft.com/office/drawing/2014/main" id="{4BFD1045-0DEF-4009-A363-FEC0D42CACC9}"/>
              </a:ext>
            </a:extLst>
          </p:cNvPr>
          <p:cNvGrpSpPr/>
          <p:nvPr/>
        </p:nvGrpSpPr>
        <p:grpSpPr>
          <a:xfrm>
            <a:off x="806015" y="3289073"/>
            <a:ext cx="367261" cy="366364"/>
            <a:chOff x="-62884425" y="4111775"/>
            <a:chExt cx="317425" cy="316650"/>
          </a:xfrm>
          <a:solidFill>
            <a:schemeClr val="accent1"/>
          </a:solidFill>
        </p:grpSpPr>
        <p:sp>
          <p:nvSpPr>
            <p:cNvPr id="74" name="Google Shape;6255;p84">
              <a:extLst>
                <a:ext uri="{FF2B5EF4-FFF2-40B4-BE49-F238E27FC236}">
                  <a16:creationId xmlns:a16="http://schemas.microsoft.com/office/drawing/2014/main" id="{935B5617-8E01-4EAD-9DBB-47386B0AE662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56;p84">
              <a:extLst>
                <a:ext uri="{FF2B5EF4-FFF2-40B4-BE49-F238E27FC236}">
                  <a16:creationId xmlns:a16="http://schemas.microsoft.com/office/drawing/2014/main" id="{CFA5C7AF-F1AC-4CD7-B7A2-C5409888B2BB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 rot="10800000" flipH="1">
            <a:off x="266485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 txBox="1">
            <a:spLocks noGrp="1"/>
          </p:cNvSpPr>
          <p:nvPr>
            <p:ph type="title" idx="2"/>
          </p:nvPr>
        </p:nvSpPr>
        <p:spPr>
          <a:xfrm>
            <a:off x="1095293" y="1751469"/>
            <a:ext cx="88784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SERVIÇO</a:t>
            </a:r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7410CF-FEBF-4486-9A85-4A23E21A4139}"/>
              </a:ext>
            </a:extLst>
          </p:cNvPr>
          <p:cNvSpPr/>
          <p:nvPr/>
        </p:nvSpPr>
        <p:spPr>
          <a:xfrm>
            <a:off x="0" y="0"/>
            <a:ext cx="9144000" cy="1093155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764" name="Google Shape;764;p64"/>
          <p:cNvSpPr txBox="1">
            <a:spLocks noGrp="1"/>
          </p:cNvSpPr>
          <p:nvPr>
            <p:ph type="title"/>
          </p:nvPr>
        </p:nvSpPr>
        <p:spPr>
          <a:xfrm>
            <a:off x="112349" y="383149"/>
            <a:ext cx="2146953" cy="448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IDEIA INICIAL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6092204-FADB-4612-A467-1EFBE7F27C47}"/>
              </a:ext>
            </a:extLst>
          </p:cNvPr>
          <p:cNvSpPr/>
          <p:nvPr/>
        </p:nvSpPr>
        <p:spPr>
          <a:xfrm>
            <a:off x="266484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3" name="Google Shape;762;p64">
            <a:extLst>
              <a:ext uri="{FF2B5EF4-FFF2-40B4-BE49-F238E27FC236}">
                <a16:creationId xmlns:a16="http://schemas.microsoft.com/office/drawing/2014/main" id="{05D9B4F1-8019-426D-BB50-786A3669111B}"/>
              </a:ext>
            </a:extLst>
          </p:cNvPr>
          <p:cNvSpPr/>
          <p:nvPr/>
        </p:nvSpPr>
        <p:spPr>
          <a:xfrm rot="10800000" flipH="1">
            <a:off x="3288775" y="1628141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65;p64">
            <a:extLst>
              <a:ext uri="{FF2B5EF4-FFF2-40B4-BE49-F238E27FC236}">
                <a16:creationId xmlns:a16="http://schemas.microsoft.com/office/drawing/2014/main" id="{02A75E8D-07DE-4E61-91C9-83E3632B0B68}"/>
              </a:ext>
            </a:extLst>
          </p:cNvPr>
          <p:cNvSpPr txBox="1">
            <a:spLocks/>
          </p:cNvSpPr>
          <p:nvPr/>
        </p:nvSpPr>
        <p:spPr>
          <a:xfrm>
            <a:off x="4013240" y="1751469"/>
            <a:ext cx="1096541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VESTUÁRIO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64F800-E29D-4C96-9978-ECDF75C183C9}"/>
              </a:ext>
            </a:extLst>
          </p:cNvPr>
          <p:cNvSpPr/>
          <p:nvPr/>
        </p:nvSpPr>
        <p:spPr>
          <a:xfrm>
            <a:off x="3288774" y="4215500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sp>
        <p:nvSpPr>
          <p:cNvPr id="27" name="Google Shape;762;p64">
            <a:extLst>
              <a:ext uri="{FF2B5EF4-FFF2-40B4-BE49-F238E27FC236}">
                <a16:creationId xmlns:a16="http://schemas.microsoft.com/office/drawing/2014/main" id="{43415277-AA9D-4319-8F92-7F431942E46B}"/>
              </a:ext>
            </a:extLst>
          </p:cNvPr>
          <p:cNvSpPr/>
          <p:nvPr/>
        </p:nvSpPr>
        <p:spPr>
          <a:xfrm rot="10800000" flipH="1">
            <a:off x="6332048" y="1620256"/>
            <a:ext cx="2545467" cy="2682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65;p64">
            <a:extLst>
              <a:ext uri="{FF2B5EF4-FFF2-40B4-BE49-F238E27FC236}">
                <a16:creationId xmlns:a16="http://schemas.microsoft.com/office/drawing/2014/main" id="{49037C3C-C230-4D36-BBF1-7D59ED03A6BD}"/>
              </a:ext>
            </a:extLst>
          </p:cNvPr>
          <p:cNvSpPr txBox="1">
            <a:spLocks/>
          </p:cNvSpPr>
          <p:nvPr/>
        </p:nvSpPr>
        <p:spPr>
          <a:xfrm>
            <a:off x="6927923" y="1751469"/>
            <a:ext cx="1353713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18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jalla One"/>
              <a:buNone/>
              <a:defRPr sz="2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ALIMENTAÇÃO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3181982-1710-47DF-B4EB-5588C3B89D5B}"/>
              </a:ext>
            </a:extLst>
          </p:cNvPr>
          <p:cNvSpPr/>
          <p:nvPr/>
        </p:nvSpPr>
        <p:spPr>
          <a:xfrm>
            <a:off x="6332047" y="4207615"/>
            <a:ext cx="2545467" cy="103127"/>
          </a:xfrm>
          <a:prstGeom prst="rect">
            <a:avLst/>
          </a:prstGeom>
          <a:solidFill>
            <a:srgbClr val="4B6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      </a:t>
            </a:r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478D98-4BAE-EC22-7933-5530E0131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16" y="2067182"/>
            <a:ext cx="2021453" cy="202145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4AB773E-FFEC-B3B5-D04A-5D05A7BE7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9843" y="1674313"/>
            <a:ext cx="2644314" cy="2644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C00619-A3B1-F340-79D4-3E7256225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53" y="1986568"/>
            <a:ext cx="2213161" cy="2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5" grpId="0"/>
      <p:bldP spid="20" grpId="0" animBg="1"/>
      <p:bldP spid="23" grpId="0" animBg="1"/>
      <p:bldP spid="24" grpId="0"/>
      <p:bldP spid="25" grpId="0" animBg="1"/>
      <p:bldP spid="27" grpId="0" animBg="1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Marketing Management by Slidesgo">
  <a:themeElements>
    <a:clrScheme name="Simple Light">
      <a:dk1>
        <a:srgbClr val="263238"/>
      </a:dk1>
      <a:lt1>
        <a:srgbClr val="F5F5F5"/>
      </a:lt1>
      <a:dk2>
        <a:srgbClr val="92E3A9"/>
      </a:dk2>
      <a:lt2>
        <a:srgbClr val="C8F1D4"/>
      </a:lt2>
      <a:accent1>
        <a:srgbClr val="455A6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712</Words>
  <Application>Microsoft Office PowerPoint</Application>
  <PresentationFormat>On-screen Show (16:9)</PresentationFormat>
  <Paragraphs>157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Fjalla One</vt:lpstr>
      <vt:lpstr>Open Sans</vt:lpstr>
      <vt:lpstr>Marketing Management by Slidesgo</vt:lpstr>
      <vt:lpstr>ESTOQUE CERTO</vt:lpstr>
      <vt:lpstr>- Bill Gates</vt:lpstr>
      <vt:lpstr>3.9 MILHÕES</vt:lpstr>
      <vt:lpstr>Abertura de Empresas no Brasil - 1° Quadrimestre</vt:lpstr>
      <vt:lpstr>PRINCIPAIS CAUSAS PARA MEI’S FALIREM</vt:lpstr>
      <vt:lpstr>O QUE É ERP?</vt:lpstr>
      <vt:lpstr>PowerPoint Presentation</vt:lpstr>
      <vt:lpstr>BENEFÍCIOS DO ERP</vt:lpstr>
      <vt:lpstr>SERVIÇO</vt:lpstr>
      <vt:lpstr>SERVIÇO</vt:lpstr>
      <vt:lpstr>Diferencial Sollute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LLD – Low Level Design</vt:lpstr>
      <vt:lpstr>PowerPoint Presentation</vt:lpstr>
      <vt:lpstr>PROTOTIPAÇÃO &amp; DEPLOY</vt:lpstr>
      <vt:lpstr>FERRAMENTAS UTILIZADAS</vt:lpstr>
      <vt:lpstr>OBRIGADO!</vt:lpstr>
      <vt:lpstr>CONTROLE FINANCEIRO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COMMERCIALE</dc:title>
  <dc:creator>Gabriel Alves</dc:creator>
  <cp:lastModifiedBy>Júlia Budavicius</cp:lastModifiedBy>
  <cp:revision>7</cp:revision>
  <dcterms:modified xsi:type="dcterms:W3CDTF">2022-09-14T20:28:52Z</dcterms:modified>
</cp:coreProperties>
</file>